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6" r:id="rId3"/>
    <p:sldId id="273" r:id="rId4"/>
    <p:sldId id="274" r:id="rId5"/>
    <p:sldId id="275" r:id="rId6"/>
    <p:sldId id="272" r:id="rId7"/>
    <p:sldId id="271" r:id="rId8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803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6B26C-CAF4-4ED8-9EE9-A0085C85B6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8609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7B60A-88E5-48DF-BAF2-17C265096A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011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7B60A-88E5-48DF-BAF2-17C265096A0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601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7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1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0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6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12/4/2023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6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03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8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14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3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2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12/4/2023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1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12/4/2023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0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04927"/>
          </a:xfrm>
        </p:spPr>
        <p:txBody>
          <a:bodyPr>
            <a:normAutofit fontScale="90000"/>
          </a:bodyPr>
          <a:lstStyle/>
          <a:p>
            <a:br>
              <a:rPr lang="pl-PL" sz="4400" dirty="0">
                <a:solidFill>
                  <a:srgbClr val="0070C0"/>
                </a:solidFill>
              </a:rPr>
            </a:br>
            <a:br>
              <a:rPr lang="pl-PL" sz="4400" dirty="0">
                <a:solidFill>
                  <a:srgbClr val="0070C0"/>
                </a:solidFill>
              </a:rPr>
            </a:br>
            <a:r>
              <a:rPr lang="pl-PL" sz="4400" dirty="0">
                <a:solidFill>
                  <a:srgbClr val="0070C0"/>
                </a:solidFill>
              </a:rPr>
              <a:t> </a:t>
            </a:r>
            <a:br>
              <a:rPr lang="pl-PL" sz="1800" dirty="0"/>
            </a:br>
            <a:endParaRPr lang="pl-PL" sz="18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2916994-9171-43ED-8CFE-529053E7558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32" y="3812875"/>
            <a:ext cx="8264106" cy="227737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3D4C4D7-7286-8C36-BBE1-8EA6771C9D4C}"/>
              </a:ext>
            </a:extLst>
          </p:cNvPr>
          <p:cNvSpPr txBox="1"/>
          <p:nvPr/>
        </p:nvSpPr>
        <p:spPr>
          <a:xfrm>
            <a:off x="1361536" y="2191109"/>
            <a:ext cx="9468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ROZWÓJ LOKALNY KIEROWANY PRZEZ SPOŁECZNOŚĆ</a:t>
            </a:r>
            <a:endParaRPr lang="pl-PL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7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ekoracje XXL: przedszkole i szkoła do sali przedszkola, do wydruku">
            <a:extLst>
              <a:ext uri="{FF2B5EF4-FFF2-40B4-BE49-F238E27FC236}">
                <a16:creationId xmlns:a16="http://schemas.microsoft.com/office/drawing/2014/main" id="{25A7469C-F12E-3090-BCF8-EB0964688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36" y="498307"/>
            <a:ext cx="3400577" cy="20403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669371F1-1B63-C6BD-2F91-2AC1137F785C}"/>
              </a:ext>
            </a:extLst>
          </p:cNvPr>
          <p:cNvSpPr>
            <a:spLocks/>
          </p:cNvSpPr>
          <p:nvPr/>
        </p:nvSpPr>
        <p:spPr bwMode="auto">
          <a:xfrm>
            <a:off x="2171408" y="3080488"/>
            <a:ext cx="3541172" cy="2259032"/>
          </a:xfrm>
          <a:custGeom>
            <a:avLst/>
            <a:gdLst>
              <a:gd name="T0" fmla="*/ 1366838 w 2733675"/>
              <a:gd name="T1" fmla="*/ 0 h 1143000"/>
              <a:gd name="T2" fmla="*/ 2733675 w 2733675"/>
              <a:gd name="T3" fmla="*/ 571500 h 1143000"/>
              <a:gd name="T4" fmla="*/ 1366838 w 2733675"/>
              <a:gd name="T5" fmla="*/ 1143000 h 1143000"/>
              <a:gd name="T6" fmla="*/ 0 w 2733675"/>
              <a:gd name="T7" fmla="*/ 571500 h 11430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55797 w 2733675"/>
              <a:gd name="T13" fmla="*/ 55797 h 1143000"/>
              <a:gd name="T14" fmla="*/ 2677878 w 2733675"/>
              <a:gd name="T15" fmla="*/ 1087203 h 1143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3675" h="1143000">
                <a:moveTo>
                  <a:pt x="190500" y="0"/>
                </a:moveTo>
                <a:lnTo>
                  <a:pt x="190500" y="0"/>
                </a:lnTo>
                <a:cubicBezTo>
                  <a:pt x="85289" y="0"/>
                  <a:pt x="0" y="85289"/>
                  <a:pt x="0" y="190499"/>
                </a:cubicBezTo>
                <a:lnTo>
                  <a:pt x="0" y="952500"/>
                </a:lnTo>
                <a:lnTo>
                  <a:pt x="0" y="952499"/>
                </a:lnTo>
                <a:cubicBezTo>
                  <a:pt x="0" y="1057710"/>
                  <a:pt x="85289" y="1142999"/>
                  <a:pt x="190499" y="1142999"/>
                </a:cubicBezTo>
                <a:lnTo>
                  <a:pt x="2543175" y="1143000"/>
                </a:lnTo>
                <a:lnTo>
                  <a:pt x="2543175" y="1142999"/>
                </a:lnTo>
                <a:cubicBezTo>
                  <a:pt x="2648385" y="1142999"/>
                  <a:pt x="2733675" y="1057710"/>
                  <a:pt x="2733675" y="952500"/>
                </a:cubicBezTo>
                <a:lnTo>
                  <a:pt x="2733675" y="190500"/>
                </a:lnTo>
                <a:cubicBezTo>
                  <a:pt x="2733675" y="85289"/>
                  <a:pt x="2648385" y="0"/>
                  <a:pt x="2543175" y="0"/>
                </a:cubicBezTo>
                <a:lnTo>
                  <a:pt x="190500" y="0"/>
                </a:lnTo>
                <a:close/>
              </a:path>
            </a:pathLst>
          </a:custGeom>
          <a:gradFill rotWithShape="0">
            <a:gsLst>
              <a:gs pos="0">
                <a:srgbClr val="BDD7EE"/>
              </a:gs>
              <a:gs pos="100000">
                <a:srgbClr val="58636E"/>
              </a:gs>
            </a:gsLst>
            <a:lin ang="5400000"/>
          </a:gradFill>
          <a:ln w="9528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b="1" dirty="0">
              <a:solidFill>
                <a:srgbClr val="00206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b="1" dirty="0">
                <a:solidFill>
                  <a:srgbClr val="002060"/>
                </a:solidFill>
              </a:rPr>
              <a:t>Drugi kwartał 2024 roku -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b="1" dirty="0">
                <a:solidFill>
                  <a:srgbClr val="002060"/>
                </a:solidFill>
              </a:rPr>
              <a:t>s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tartujemy z konkursami oraz </a:t>
            </a: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rozpoczęciem składania wniosków do Lokalnych </a:t>
            </a:r>
            <a:r>
              <a:rPr lang="pl-PL" b="1" dirty="0">
                <a:solidFill>
                  <a:srgbClr val="002060"/>
                </a:solidFill>
              </a:rPr>
              <a:t>G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rup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Działania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2253B79B-0E00-843C-A120-ADD68796A8E7}"/>
              </a:ext>
            </a:extLst>
          </p:cNvPr>
          <p:cNvSpPr>
            <a:spLocks/>
          </p:cNvSpPr>
          <p:nvPr/>
        </p:nvSpPr>
        <p:spPr bwMode="auto">
          <a:xfrm>
            <a:off x="7041887" y="473174"/>
            <a:ext cx="3342228" cy="2181121"/>
          </a:xfrm>
          <a:custGeom>
            <a:avLst/>
            <a:gdLst>
              <a:gd name="T0" fmla="*/ 1352550 w 2705100"/>
              <a:gd name="T1" fmla="*/ 0 h 1152525"/>
              <a:gd name="T2" fmla="*/ 2705100 w 2705100"/>
              <a:gd name="T3" fmla="*/ 576263 h 1152525"/>
              <a:gd name="T4" fmla="*/ 1352550 w 2705100"/>
              <a:gd name="T5" fmla="*/ 1152525 h 1152525"/>
              <a:gd name="T6" fmla="*/ 0 w 2705100"/>
              <a:gd name="T7" fmla="*/ 576263 h 1152525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56262 w 2705100"/>
              <a:gd name="T13" fmla="*/ 56262 h 1152525"/>
              <a:gd name="T14" fmla="*/ 2648838 w 2705100"/>
              <a:gd name="T15" fmla="*/ 1096263 h 1152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05100" h="1152525">
                <a:moveTo>
                  <a:pt x="192088" y="0"/>
                </a:moveTo>
                <a:lnTo>
                  <a:pt x="192088" y="0"/>
                </a:lnTo>
                <a:cubicBezTo>
                  <a:pt x="86000" y="0"/>
                  <a:pt x="0" y="86000"/>
                  <a:pt x="0" y="192087"/>
                </a:cubicBezTo>
                <a:lnTo>
                  <a:pt x="0" y="960438"/>
                </a:lnTo>
                <a:lnTo>
                  <a:pt x="0" y="960437"/>
                </a:lnTo>
                <a:cubicBezTo>
                  <a:pt x="0" y="1066525"/>
                  <a:pt x="86000" y="1152525"/>
                  <a:pt x="192087" y="1152525"/>
                </a:cubicBezTo>
                <a:lnTo>
                  <a:pt x="2513013" y="1152525"/>
                </a:lnTo>
                <a:lnTo>
                  <a:pt x="2513013" y="1152524"/>
                </a:lnTo>
                <a:cubicBezTo>
                  <a:pt x="2619100" y="1152524"/>
                  <a:pt x="2705101" y="1066524"/>
                  <a:pt x="2705101" y="960437"/>
                </a:cubicBezTo>
                <a:lnTo>
                  <a:pt x="2705100" y="192088"/>
                </a:lnTo>
                <a:cubicBezTo>
                  <a:pt x="2705100" y="86000"/>
                  <a:pt x="2619099" y="0"/>
                  <a:pt x="2513012" y="0"/>
                </a:cubicBezTo>
                <a:lnTo>
                  <a:pt x="192088" y="0"/>
                </a:lnTo>
                <a:close/>
              </a:path>
            </a:pathLst>
          </a:custGeom>
          <a:gradFill rotWithShape="0">
            <a:gsLst>
              <a:gs pos="0">
                <a:srgbClr val="BDD7EE"/>
              </a:gs>
              <a:gs pos="100000">
                <a:srgbClr val="58636E"/>
              </a:gs>
            </a:gsLst>
            <a:lin ang="5400000"/>
          </a:gradFill>
          <a:ln w="9528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b="1" dirty="0">
                <a:solidFill>
                  <a:srgbClr val="002060"/>
                </a:solidFill>
              </a:rPr>
              <a:t>12 grudnia 2023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b="1" dirty="0">
                <a:solidFill>
                  <a:srgbClr val="002060"/>
                </a:solidFill>
              </a:rPr>
              <a:t>Uroczyste podpisanie umów ramowych oraz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b="1" dirty="0">
                <a:solidFill>
                  <a:srgbClr val="002060"/>
                </a:solidFill>
              </a:rPr>
              <a:t>rozpoczęcia realizacji strategii Rozwoju Lokalnego Kierowanego przez Społeczność w latach 2021-2027</a:t>
            </a:r>
            <a:endParaRPr kumimoji="0" lang="pl-PL" altLang="pl-PL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0911BF4-CF88-C768-3A3A-272573D04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298" y="3493698"/>
            <a:ext cx="11447420" cy="8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" name="Obraz 8" descr="Dekoracje XXL: Chłopiec z flagą Unii Europejskiej do sali przedszkola ...">
            <a:extLst>
              <a:ext uri="{FF2B5EF4-FFF2-40B4-BE49-F238E27FC236}">
                <a16:creationId xmlns:a16="http://schemas.microsoft.com/office/drawing/2014/main" id="{E1F21473-47AE-FBF8-D6D5-BC053749A8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59" y="3067506"/>
            <a:ext cx="4326845" cy="22720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036CF5F2-D3F5-61F1-1FE2-8D691D375305}"/>
              </a:ext>
            </a:extLst>
          </p:cNvPr>
          <p:cNvSpPr txBox="1"/>
          <p:nvPr/>
        </p:nvSpPr>
        <p:spPr>
          <a:xfrm>
            <a:off x="1973139" y="5752730"/>
            <a:ext cx="8691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pl-PL" sz="2000" b="1" dirty="0">
                <a:solidFill>
                  <a:srgbClr val="002060"/>
                </a:solidFill>
              </a:rPr>
              <a:t>Zgłoś się do Lokalnej Grupy Działania,  aby zrealizować ze środków unijnych swoją inicjatywę! </a:t>
            </a:r>
          </a:p>
        </p:txBody>
      </p:sp>
    </p:spTree>
    <p:extLst>
      <p:ext uri="{BB962C8B-B14F-4D97-AF65-F5344CB8AC3E}">
        <p14:creationId xmlns:p14="http://schemas.microsoft.com/office/powerpoint/2010/main" val="181469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a 1">
            <a:extLst>
              <a:ext uri="{FF2B5EF4-FFF2-40B4-BE49-F238E27FC236}">
                <a16:creationId xmlns:a16="http://schemas.microsoft.com/office/drawing/2014/main" id="{B6BB9E6B-2527-222F-4DE3-CC3E76C481DC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3693" y="585925"/>
            <a:ext cx="9081857" cy="5637321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1990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834DAA79-12A5-5F36-7051-12E941A81F04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5503" y="586596"/>
            <a:ext cx="8833448" cy="5382883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20431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AD5F1F33-EDC9-6E88-5A97-CB0DFFFFF0E1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9570" y="534839"/>
            <a:ext cx="8859328" cy="5779698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50193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A11C23C7-E3A6-903D-B52D-1892E7BD9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238" y="358614"/>
            <a:ext cx="9678837" cy="5977715"/>
          </a:xfrm>
        </p:spPr>
      </p:pic>
    </p:spTree>
    <p:extLst>
      <p:ext uri="{BB962C8B-B14F-4D97-AF65-F5344CB8AC3E}">
        <p14:creationId xmlns:p14="http://schemas.microsoft.com/office/powerpoint/2010/main" val="308088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6056" y="2103437"/>
            <a:ext cx="10515600" cy="1325563"/>
          </a:xfrm>
        </p:spPr>
        <p:txBody>
          <a:bodyPr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Dziękuję za uwagę</a:t>
            </a:r>
            <a:br>
              <a:rPr lang="pl-PL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pl-PL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Jeśli będziesz miał pytania prosimy o kontakt:</a:t>
            </a:r>
            <a:br>
              <a:rPr lang="pl-PL" sz="2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pl-PL" sz="2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Wydział Koordynacji RLKS w Urzędzie Marszałkowskim</a:t>
            </a:r>
            <a:br>
              <a:rPr lang="pl-PL" sz="2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pl-PL" sz="2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tel.  56 62 12 538</a:t>
            </a:r>
            <a:br>
              <a:rPr lang="pl-PL" sz="2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pl-PL" sz="2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rlks.sekretariat@kujawsko-pomorskie.pl</a:t>
            </a:r>
            <a:br>
              <a:rPr lang="pl-PL" sz="4400" b="1" dirty="0">
                <a:latin typeface="+mn-lt"/>
              </a:rPr>
            </a:br>
            <a:endParaRPr lang="pl-PL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2916994-9171-43ED-8CFE-529053E7558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58" y="3899140"/>
            <a:ext cx="8897365" cy="249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229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97</Words>
  <Application>Microsoft Office PowerPoint</Application>
  <PresentationFormat>Panoramiczny</PresentationFormat>
  <Paragraphs>13</Paragraphs>
  <Slides>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  Jeśli będziesz miał pytania prosimy o kontakt: Wydział Koordynacji RLKS w Urzędzie Marszałkowskim tel.  56 62 12 538 rlks.sekretariat@kujawsko-pomorskie.pl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wolontariat</dc:title>
  <dc:creator>Użytkownik systemu Windows</dc:creator>
  <cp:lastModifiedBy>Ewa Kwiesielewicz-Szyszka</cp:lastModifiedBy>
  <cp:revision>61</cp:revision>
  <cp:lastPrinted>2022-10-03T08:28:54Z</cp:lastPrinted>
  <dcterms:created xsi:type="dcterms:W3CDTF">2017-09-13T12:53:27Z</dcterms:created>
  <dcterms:modified xsi:type="dcterms:W3CDTF">2023-12-04T12:32:30Z</dcterms:modified>
</cp:coreProperties>
</file>