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7" r:id="rId3"/>
    <p:sldId id="319" r:id="rId4"/>
    <p:sldId id="327" r:id="rId5"/>
    <p:sldId id="332" r:id="rId6"/>
    <p:sldId id="333" r:id="rId7"/>
    <p:sldId id="289" r:id="rId8"/>
    <p:sldId id="300" r:id="rId9"/>
    <p:sldId id="316" r:id="rId10"/>
    <p:sldId id="258" r:id="rId11"/>
    <p:sldId id="328" r:id="rId12"/>
    <p:sldId id="329" r:id="rId13"/>
    <p:sldId id="318" r:id="rId14"/>
    <p:sldId id="330" r:id="rId15"/>
    <p:sldId id="260" r:id="rId16"/>
    <p:sldId id="261" r:id="rId17"/>
    <p:sldId id="321" r:id="rId18"/>
    <p:sldId id="320" r:id="rId19"/>
    <p:sldId id="262" r:id="rId20"/>
    <p:sldId id="322" r:id="rId21"/>
    <p:sldId id="311" r:id="rId22"/>
    <p:sldId id="312" r:id="rId23"/>
    <p:sldId id="291" r:id="rId24"/>
    <p:sldId id="331" r:id="rId25"/>
    <p:sldId id="304" r:id="rId26"/>
    <p:sldId id="324" r:id="rId27"/>
    <p:sldId id="326" r:id="rId28"/>
    <p:sldId id="259" r:id="rId2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.glodowsk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  <a:srgbClr val="008000"/>
    <a:srgbClr val="B80000"/>
    <a:srgbClr val="800000"/>
    <a:srgbClr val="00007D"/>
    <a:srgbClr val="000080"/>
    <a:srgbClr val="0000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4" autoAdjust="0"/>
    <p:restoredTop sz="94543" autoAdjust="0"/>
  </p:normalViewPr>
  <p:slideViewPr>
    <p:cSldViewPr>
      <p:cViewPr varScale="1">
        <p:scale>
          <a:sx n="159" d="100"/>
          <a:sy n="159" d="100"/>
        </p:scale>
        <p:origin x="195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A58F4AD-A12E-4D7D-9CBD-EAF5A305CF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Click to edit Master text styles</a:t>
            </a:r>
          </a:p>
          <a:p>
            <a:pPr lvl="1"/>
            <a:r>
              <a:rPr lang="pl-PL" noProof="0"/>
              <a:t>Second level</a:t>
            </a:r>
          </a:p>
          <a:p>
            <a:pPr lvl="2"/>
            <a:r>
              <a:rPr lang="pl-PL" noProof="0"/>
              <a:t>Third level</a:t>
            </a:r>
          </a:p>
          <a:p>
            <a:pPr lvl="3"/>
            <a:r>
              <a:rPr lang="pl-PL" noProof="0"/>
              <a:t>Fourth level</a:t>
            </a:r>
          </a:p>
          <a:p>
            <a:pPr lvl="4"/>
            <a:r>
              <a:rPr lang="pl-PL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C3C7127-39B5-4FE4-92A3-B37C7FB228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9323B-3B8C-4445-BA42-9894AFB083ED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457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0B23-F3AC-4D4D-8593-E4D42066B021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457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0B23-F3AC-4D4D-8593-E4D42066B021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457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0B23-F3AC-4D4D-8593-E4D42066B021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662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BA7C0-70C1-4AC9-9E18-88A224814AA9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662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BA7C0-70C1-4AC9-9E18-88A224814AA9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30723" name="Symbol zastępczy numeru slajdu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13FD34F-6B4F-4F06-96B8-19CFEE0136AE}" type="slidenum">
              <a:rPr kumimoji="0" lang="pl-PL" sz="1200" b="0">
                <a:latin typeface="Times New Roman" pitchFamily="18" charset="0"/>
              </a:rPr>
              <a:pPr algn="r" eaLnBrk="0" hangingPunct="0"/>
              <a:t>21</a:t>
            </a:fld>
            <a:endParaRPr kumimoji="0" lang="pl-PL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32771" name="Symbol zastępczy numeru slajdu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B79B999-004A-4CD6-84BC-B211C893A6E0}" type="slidenum">
              <a:rPr kumimoji="0" lang="pl-PL" sz="1200" b="0">
                <a:latin typeface="Times New Roman" pitchFamily="18" charset="0"/>
              </a:rPr>
              <a:pPr algn="r" eaLnBrk="0" hangingPunct="0"/>
              <a:t>22</a:t>
            </a:fld>
            <a:endParaRPr kumimoji="0" lang="pl-PL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3481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E9325-2DD3-4C26-8F28-57E64754D1D2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34819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E9325-2DD3-4C26-8F28-57E64754D1D2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561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048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BED47-E907-4BBB-AA2A-7B96BF94A32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3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1843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5BBFD1-C5F3-4FFF-833C-6DB3AAA51CD7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D088B-B646-4234-92C0-32B20EDEE892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253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216D1-B6D8-4D4B-A797-019864F17EC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048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BED47-E907-4BBB-AA2A-7B96BF94A327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048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BED47-E907-4BBB-AA2A-7B96BF94A32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16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048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BED47-E907-4BBB-AA2A-7B96BF94A32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378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048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BED47-E907-4BBB-AA2A-7B96BF94A327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048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BED47-E907-4BBB-AA2A-7B96BF94A32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78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2253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216D1-B6D8-4D4B-A797-019864F17EC8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4C8A-9564-4D5F-84B8-9898D0C797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1C64-BF51-4421-BF3F-3FB99B6DEE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C30F-FEE5-415B-9AAA-F2472C8EBC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27B6-AD1F-4432-A7F3-57EE1126CE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A2C3-632F-4CB6-9944-72FDBB5A55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F008-7E83-4E6B-8E91-85011BFC3F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2E45-3B12-4B31-942D-479742CB96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FC49-BC65-4E15-AB47-98C9CC897E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9E5C-FA1E-4471-877A-12E9E45688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5333-6985-4717-A543-42DBCABB33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856C-F50F-4D0C-92E3-8DCAEBE808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E2027C-9CFF-46B8-99B4-7A33180837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4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o.kujawsko-pomorskie.p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ngo@kujawsko-pomorskie.p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go.kujawsko-pomorskie.p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ngo@kujawsko-pomorskie.p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://www.ngo.kujawsko-pomorskie.p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tkac.pl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itkac.pl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ozwoj@tlok.p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006" y="2204864"/>
            <a:ext cx="8281988" cy="3960440"/>
          </a:xfrm>
        </p:spPr>
        <p:txBody>
          <a:bodyPr/>
          <a:lstStyle/>
          <a:p>
            <a:pPr eaLnBrk="1" hangingPunct="1"/>
            <a:br>
              <a:rPr lang="pl-PL" sz="2800" b="1" dirty="0">
                <a:solidFill>
                  <a:srgbClr val="B80000"/>
                </a:solidFill>
                <a:ea typeface="Calibri" pitchFamily="34" charset="0"/>
                <a:cs typeface="Arial" charset="0"/>
              </a:rPr>
            </a:br>
            <a:r>
              <a:rPr lang="pl-PL" sz="2800" b="1" dirty="0">
                <a:latin typeface="Arial" pitchFamily="34" charset="0"/>
                <a:ea typeface="Calibri" pitchFamily="34" charset="0"/>
                <a:cs typeface="Arial" pitchFamily="34" charset="0"/>
              </a:rPr>
              <a:t>Finansowanie III sektora w województwie </a:t>
            </a:r>
            <a:br>
              <a:rPr lang="pl-PL" sz="2800" b="1" dirty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l-PL" sz="2800" b="1" dirty="0">
                <a:latin typeface="Arial" pitchFamily="34" charset="0"/>
                <a:ea typeface="Calibri" pitchFamily="34" charset="0"/>
                <a:cs typeface="Arial" pitchFamily="34" charset="0"/>
              </a:rPr>
              <a:t>kujawsko-pomorskim</a:t>
            </a:r>
            <a:br>
              <a:rPr lang="pl-PL" sz="2800" b="1" dirty="0">
                <a:solidFill>
                  <a:srgbClr val="B80000"/>
                </a:solidFill>
                <a:ea typeface="Calibri" pitchFamily="34" charset="0"/>
                <a:cs typeface="Arial" charset="0"/>
              </a:rPr>
            </a:br>
            <a:r>
              <a:rPr lang="pl-PL" sz="2800" b="1" dirty="0">
                <a:solidFill>
                  <a:srgbClr val="B80000"/>
                </a:solidFill>
                <a:latin typeface="Arial" charset="0"/>
                <a:ea typeface="Calibri" pitchFamily="34" charset="0"/>
                <a:cs typeface="Arial" charset="0"/>
              </a:rPr>
              <a:t>Możliwości pozyskania przez organizacje pozarządowe środków finansowych </a:t>
            </a:r>
            <a:br>
              <a:rPr lang="pl-PL" sz="2800" b="1" dirty="0">
                <a:solidFill>
                  <a:srgbClr val="B80000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pl-PL" sz="2800" b="1" dirty="0">
                <a:solidFill>
                  <a:srgbClr val="B80000"/>
                </a:solidFill>
                <a:latin typeface="Arial" charset="0"/>
                <a:ea typeface="Calibri" pitchFamily="34" charset="0"/>
                <a:cs typeface="Arial" charset="0"/>
              </a:rPr>
              <a:t>w ramach otwartych </a:t>
            </a:r>
            <a:br>
              <a:rPr lang="pl-PL" sz="2800" b="1" dirty="0">
                <a:solidFill>
                  <a:srgbClr val="B80000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pl-PL" sz="2800" b="1" dirty="0">
                <a:solidFill>
                  <a:srgbClr val="B80000"/>
                </a:solidFill>
                <a:latin typeface="Arial" charset="0"/>
                <a:ea typeface="Calibri" pitchFamily="34" charset="0"/>
                <a:cs typeface="Arial" charset="0"/>
              </a:rPr>
              <a:t>konkursów ofert ogłaszanych przez </a:t>
            </a:r>
            <a:br>
              <a:rPr lang="pl-PL" sz="2800" b="1" dirty="0">
                <a:solidFill>
                  <a:srgbClr val="B80000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pl-PL" sz="2800" b="1" dirty="0">
                <a:solidFill>
                  <a:srgbClr val="B80000"/>
                </a:solidFill>
                <a:latin typeface="Arial" charset="0"/>
                <a:ea typeface="Calibri" pitchFamily="34" charset="0"/>
                <a:cs typeface="Arial" charset="0"/>
              </a:rPr>
              <a:t>Samorząd Województwa </a:t>
            </a:r>
            <a:br>
              <a:rPr lang="pl-PL" sz="2800" b="1" dirty="0">
                <a:solidFill>
                  <a:srgbClr val="B80000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pl-PL" sz="2800" b="1" dirty="0">
                <a:solidFill>
                  <a:srgbClr val="B80000"/>
                </a:solidFill>
                <a:latin typeface="Arial" charset="0"/>
                <a:ea typeface="Calibri" pitchFamily="34" charset="0"/>
                <a:cs typeface="Arial" charset="0"/>
              </a:rPr>
              <a:t>Kujawsko-Pomorskiego</a:t>
            </a:r>
            <a:br>
              <a:rPr lang="pl-PL" sz="28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</a:br>
            <a:endParaRPr lang="pl-PL" sz="2800" dirty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15362" name="Picture 7" descr="herb du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4664"/>
            <a:ext cx="12477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7853"/>
          </a:xfrm>
        </p:spPr>
        <p:txBody>
          <a:bodyPr/>
          <a:lstStyle/>
          <a:p>
            <a:pPr eaLnBrk="1" hangingPunct="1"/>
            <a:r>
              <a:rPr lang="pl-PL" sz="4000" dirty="0">
                <a:solidFill>
                  <a:srgbClr val="C00000"/>
                </a:solidFill>
                <a:latin typeface="Arial" charset="0"/>
              </a:rPr>
              <a:t>Pomoc społeczna</a:t>
            </a:r>
            <a:r>
              <a:rPr lang="pl-PL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80729"/>
            <a:ext cx="8653462" cy="4824536"/>
          </a:xfrm>
        </p:spPr>
        <p:txBody>
          <a:bodyPr/>
          <a:lstStyle/>
          <a:p>
            <a:pPr marL="0" indent="0">
              <a:buNone/>
            </a:pPr>
            <a:r>
              <a:rPr lang="pl-PL" sz="2000" b="1" i="1" dirty="0"/>
              <a:t>       Wspieranie zajęć rozwojowych dla dzieci i młodzieży zagrożonych      </a:t>
            </a:r>
          </a:p>
          <a:p>
            <a:pPr marL="0" indent="0">
              <a:buNone/>
            </a:pPr>
            <a:r>
              <a:rPr lang="pl-PL" sz="2000" b="1" i="1" dirty="0"/>
              <a:t>       wykluczeniem społecznym (konkurs nr 6) </a:t>
            </a:r>
          </a:p>
          <a:p>
            <a:pPr marL="0" indent="0">
              <a:buNone/>
            </a:pPr>
            <a:br>
              <a:rPr lang="pl-PL" sz="2400" b="1" i="1" dirty="0"/>
            </a:br>
            <a:r>
              <a:rPr lang="pl-PL" sz="2400" b="1" i="1" dirty="0"/>
              <a:t>      </a:t>
            </a:r>
            <a:r>
              <a:rPr lang="pl-PL" sz="1600" dirty="0"/>
              <a:t>1)działania ukierunkowane na poszerzanie wiedzy i zainteresowań dzieci i młodzieży</a:t>
            </a:r>
            <a:br>
              <a:rPr lang="pl-PL" sz="1600" dirty="0"/>
            </a:br>
            <a:r>
              <a:rPr lang="pl-PL" sz="1600" dirty="0"/>
              <a:t>         w wieku 6-19 lat; </a:t>
            </a:r>
          </a:p>
          <a:p>
            <a:pPr marL="0" indent="0">
              <a:buNone/>
            </a:pPr>
            <a:r>
              <a:rPr lang="pl-PL" sz="1600" dirty="0"/>
              <a:t>         2) działania ukierunkowane na rozwój dzieci w wieku przedszkolnym (3-6 lat);</a:t>
            </a:r>
          </a:p>
          <a:p>
            <a:pPr marL="0" indent="0">
              <a:buNone/>
            </a:pPr>
            <a:r>
              <a:rPr lang="pl-PL" sz="1600" dirty="0"/>
              <a:t>         3) działania zapewniające uspołecznienie dzieci i młodzieży w wieku 6-19 lat;</a:t>
            </a:r>
          </a:p>
          <a:p>
            <a:pPr marL="0" indent="0">
              <a:buNone/>
            </a:pPr>
            <a:r>
              <a:rPr lang="pl-PL" sz="1600" dirty="0"/>
              <a:t>         4) działania skierowane do dzieci i młodzieży w wieku 6-19 lat uwzględniające zagadnienia i    </a:t>
            </a:r>
          </a:p>
          <a:p>
            <a:pPr marL="0" indent="0">
              <a:buNone/>
            </a:pPr>
            <a:r>
              <a:rPr lang="pl-PL" sz="1600" dirty="0"/>
              <a:t>         umiejętności przygotowujące do funkcjonowania w nowoczesnym społeczeństwie: </a:t>
            </a:r>
          </a:p>
          <a:p>
            <a:pPr marL="0" indent="0">
              <a:buNone/>
            </a:pPr>
            <a:r>
              <a:rPr lang="pl-PL" sz="1600" dirty="0"/>
              <a:t>         przeciwdziałanie rasizmowi i ksenofobii, dialog międzykulturowy, edukacja globalna.</a:t>
            </a:r>
          </a:p>
          <a:p>
            <a:pPr indent="22225" eaLnBrk="1" hangingPunct="1">
              <a:buClr>
                <a:schemeClr val="accent2"/>
              </a:buClr>
              <a:buSzPct val="80000"/>
              <a:buNone/>
            </a:pPr>
            <a:r>
              <a:rPr lang="pl-PL" sz="2400" b="1" i="1" dirty="0">
                <a:solidFill>
                  <a:srgbClr val="C00000"/>
                </a:solidFill>
              </a:rPr>
              <a:t>300 tys. w tym 280 tys. konkurs, 20 tys. tryb </a:t>
            </a:r>
            <a:r>
              <a:rPr lang="pl-PL" sz="2400" b="1" i="1" dirty="0" err="1">
                <a:solidFill>
                  <a:srgbClr val="C00000"/>
                </a:solidFill>
              </a:rPr>
              <a:t>upr</a:t>
            </a:r>
            <a:r>
              <a:rPr lang="pl-PL" sz="2400" b="1" i="1" dirty="0">
                <a:solidFill>
                  <a:srgbClr val="C00000"/>
                </a:solidFill>
              </a:rPr>
              <a:t>.</a:t>
            </a:r>
            <a:endParaRPr lang="pl-PL" sz="1000" b="1" dirty="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7853"/>
          </a:xfrm>
        </p:spPr>
        <p:txBody>
          <a:bodyPr/>
          <a:lstStyle/>
          <a:p>
            <a:pPr eaLnBrk="1" hangingPunct="1"/>
            <a:r>
              <a:rPr lang="pl-PL" sz="4000" dirty="0">
                <a:solidFill>
                  <a:srgbClr val="C00000"/>
                </a:solidFill>
                <a:latin typeface="Arial" charset="0"/>
              </a:rPr>
              <a:t>Pomoc społeczna</a:t>
            </a:r>
            <a:r>
              <a:rPr lang="pl-PL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92696"/>
            <a:ext cx="8653462" cy="5688013"/>
          </a:xfrm>
        </p:spPr>
        <p:txBody>
          <a:bodyPr/>
          <a:lstStyle/>
          <a:p>
            <a:pPr indent="22225" eaLnBrk="1" hangingPunct="1">
              <a:buClr>
                <a:schemeClr val="accent2"/>
              </a:buClr>
              <a:buSzPct val="80000"/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000" b="1" i="1" dirty="0"/>
              <a:t>      Wspieranie prac wychowawczych z dziećmi i młodzieżą realizowanych przez    </a:t>
            </a:r>
          </a:p>
          <a:p>
            <a:pPr marL="0" indent="0">
              <a:buNone/>
            </a:pPr>
            <a:r>
              <a:rPr lang="pl-PL" sz="2000" b="1" i="1" dirty="0"/>
              <a:t>      organizacje młodzieżowe (konkurs nr 7) </a:t>
            </a:r>
          </a:p>
          <a:p>
            <a:pPr marL="0" indent="0">
              <a:buNone/>
            </a:pPr>
            <a:br>
              <a:rPr lang="pl-PL" sz="1400" b="1" i="1" dirty="0"/>
            </a:br>
            <a:r>
              <a:rPr lang="pl-PL" sz="3200" b="1" i="1" dirty="0"/>
              <a:t>    </a:t>
            </a:r>
            <a:r>
              <a:rPr lang="pl-PL" sz="1600" dirty="0"/>
              <a:t>1)</a:t>
            </a:r>
            <a:r>
              <a:rPr lang="pl-PL" sz="1600" b="1" i="1" dirty="0"/>
              <a:t> </a:t>
            </a:r>
            <a:r>
              <a:rPr lang="pl-PL" sz="1600" dirty="0"/>
              <a:t>Uspołecznienie oraz integracja dzieci i młodzieży;</a:t>
            </a:r>
          </a:p>
          <a:p>
            <a:pPr>
              <a:buNone/>
            </a:pPr>
            <a:r>
              <a:rPr lang="pl-PL" sz="1600" dirty="0"/>
              <a:t>	2) Poszerzenie wiedzy i zainteresowań dzieci i młodzieży;</a:t>
            </a:r>
          </a:p>
          <a:p>
            <a:pPr>
              <a:buNone/>
            </a:pPr>
            <a:r>
              <a:rPr lang="pl-PL" sz="1600" dirty="0"/>
              <a:t>	3) Krzewienie postawy patriotycznej wśród dzieci i młodzieży;</a:t>
            </a:r>
          </a:p>
          <a:p>
            <a:pPr>
              <a:buNone/>
            </a:pPr>
            <a:r>
              <a:rPr lang="pl-PL" sz="1600" dirty="0"/>
              <a:t>	4) Przygotowanie dzieci i młodzieży do funkcjonowania w nowoczesnym społeczeństwie. </a:t>
            </a:r>
          </a:p>
          <a:p>
            <a:pPr>
              <a:buNone/>
            </a:pPr>
            <a:endParaRPr lang="pl-PL" sz="1600" dirty="0"/>
          </a:p>
          <a:p>
            <a:pPr>
              <a:buNone/>
            </a:pPr>
            <a:r>
              <a:rPr lang="pl-PL" sz="1600" dirty="0"/>
              <a:t>	Uwaga: Za dzieci i młodzież uważa się osoby w wieku od 6 do 19 lat. </a:t>
            </a:r>
          </a:p>
          <a:p>
            <a:pPr>
              <a:buNone/>
            </a:pPr>
            <a:r>
              <a:rPr lang="pl-PL" sz="1600" dirty="0"/>
              <a:t>	Za organizację młodzieżową uważa się dobrowolne zrzeszenie młodzieży, zmierzające do realizacji wyznaczonych zadań, </a:t>
            </a:r>
            <a:r>
              <a:rPr lang="pl-PL" sz="1600" b="1" dirty="0"/>
              <a:t>a nie stowarzyszenie wyłącznie działające na rzecz młodzieży</a:t>
            </a:r>
            <a:r>
              <a:rPr lang="pl-PL" sz="1600" dirty="0"/>
              <a:t>.</a:t>
            </a:r>
          </a:p>
          <a:p>
            <a:pPr>
              <a:buNone/>
            </a:pPr>
            <a:endParaRPr lang="pl-PL" sz="1600" dirty="0"/>
          </a:p>
          <a:p>
            <a:pPr indent="22225" eaLnBrk="1" hangingPunct="1">
              <a:buClr>
                <a:schemeClr val="accent2"/>
              </a:buClr>
              <a:buSzPct val="80000"/>
              <a:buNone/>
            </a:pPr>
            <a:r>
              <a:rPr lang="pl-PL" sz="2400" b="1" i="1" dirty="0">
                <a:solidFill>
                  <a:srgbClr val="C00000"/>
                </a:solidFill>
              </a:rPr>
              <a:t>300 tys. - wyłącznie na tryb konkursowy</a:t>
            </a:r>
            <a:endParaRPr lang="pl-PL" sz="1000" b="1" dirty="0">
              <a:latin typeface="Arial" charset="0"/>
            </a:endParaRPr>
          </a:p>
          <a:p>
            <a:pPr indent="22225" eaLnBrk="1" hangingPunct="1">
              <a:buClr>
                <a:schemeClr val="accent2"/>
              </a:buClr>
              <a:buSzPct val="80000"/>
              <a:buNone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396296139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7853"/>
          </a:xfrm>
        </p:spPr>
        <p:txBody>
          <a:bodyPr/>
          <a:lstStyle/>
          <a:p>
            <a:pPr eaLnBrk="1" hangingPunct="1"/>
            <a:r>
              <a:rPr lang="pl-PL" sz="4000" dirty="0">
                <a:solidFill>
                  <a:srgbClr val="C00000"/>
                </a:solidFill>
                <a:latin typeface="Arial" charset="0"/>
              </a:rPr>
              <a:t>Pomoc społeczna</a:t>
            </a:r>
            <a:r>
              <a:rPr lang="pl-PL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92696"/>
            <a:ext cx="8653462" cy="5688013"/>
          </a:xfrm>
        </p:spPr>
        <p:txBody>
          <a:bodyPr/>
          <a:lstStyle/>
          <a:p>
            <a:pPr indent="22225" eaLnBrk="1" hangingPunct="1">
              <a:buClr>
                <a:schemeClr val="accent2"/>
              </a:buClr>
              <a:buSzPct val="80000"/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     Aktywizacja i integracja społeczna seniorów </a:t>
            </a:r>
            <a:r>
              <a:rPr lang="pl-PL" sz="2400" b="1" i="1" dirty="0"/>
              <a:t>(konkurs nr 8) </a:t>
            </a:r>
          </a:p>
          <a:p>
            <a:pPr marL="0" indent="0">
              <a:buNone/>
            </a:pPr>
            <a:br>
              <a:rPr lang="pl-PL" sz="1200" b="1" i="1" dirty="0"/>
            </a:br>
            <a:r>
              <a:rPr lang="pl-PL" sz="2400" b="1" i="1" dirty="0"/>
              <a:t>     </a:t>
            </a:r>
            <a:r>
              <a:rPr lang="pl-PL" sz="1600" dirty="0"/>
              <a:t>1) warsztaty i inne inicjatywy mające na celu integrację osób starszych z młodszym pokoleniem     </a:t>
            </a:r>
          </a:p>
          <a:p>
            <a:pPr marL="0" indent="0">
              <a:buNone/>
            </a:pPr>
            <a:r>
              <a:rPr lang="pl-PL" sz="1600" dirty="0"/>
              <a:t>       (dziećmi i młodzieżą),</a:t>
            </a:r>
          </a:p>
          <a:p>
            <a:pPr marL="0" indent="0">
              <a:buNone/>
            </a:pPr>
            <a:r>
              <a:rPr lang="pl-PL" sz="1600" dirty="0"/>
              <a:t>       2) działania mające na celu wspieranie aktywności społecznej osób starszych.</a:t>
            </a:r>
          </a:p>
          <a:p>
            <a:pPr marL="0" indent="0">
              <a:buNone/>
            </a:pPr>
            <a:r>
              <a:rPr lang="pl-PL" sz="1600" dirty="0"/>
              <a:t>	</a:t>
            </a:r>
          </a:p>
          <a:p>
            <a:pPr marL="0" indent="0">
              <a:buNone/>
            </a:pPr>
            <a:r>
              <a:rPr lang="pl-PL" sz="1600" dirty="0"/>
              <a:t>        Uwaga: Za dzieci i młodzież uważa się osoby w wieku od 6 do 19 lat.</a:t>
            </a:r>
          </a:p>
          <a:p>
            <a:pPr marL="0" indent="0">
              <a:buNone/>
            </a:pPr>
            <a:r>
              <a:rPr lang="pl-PL" sz="1600" dirty="0"/>
              <a:t>        Za osoby starsze uznaje się osoby powyżej 60 roku życia.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        Z</a:t>
            </a:r>
            <a:r>
              <a:rPr lang="pl-PL" sz="1600" b="1" dirty="0"/>
              <a:t>a priorytetowe uznaje się: warsztaty i spotkania integracyjne.</a:t>
            </a:r>
          </a:p>
          <a:p>
            <a:pPr indent="22225" eaLnBrk="1" hangingPunct="1">
              <a:buClr>
                <a:schemeClr val="accent2"/>
              </a:buClr>
              <a:buSzPct val="80000"/>
              <a:buNone/>
            </a:pPr>
            <a:endParaRPr lang="pl-PL" sz="2400" b="1" i="1" dirty="0">
              <a:solidFill>
                <a:srgbClr val="C00000"/>
              </a:solidFill>
            </a:endParaRPr>
          </a:p>
          <a:p>
            <a:pPr indent="22225" eaLnBrk="1" hangingPunct="1">
              <a:buClr>
                <a:schemeClr val="accent2"/>
              </a:buClr>
              <a:buSzPct val="80000"/>
              <a:buNone/>
            </a:pPr>
            <a:r>
              <a:rPr lang="pl-PL" sz="2400" b="1" i="1" dirty="0">
                <a:solidFill>
                  <a:srgbClr val="C00000"/>
                </a:solidFill>
              </a:rPr>
              <a:t>200 tys. w tym 190 tys. konkurs, 10 tys. tryb </a:t>
            </a:r>
            <a:r>
              <a:rPr lang="pl-PL" sz="2400" b="1" i="1" dirty="0" err="1">
                <a:solidFill>
                  <a:srgbClr val="C00000"/>
                </a:solidFill>
              </a:rPr>
              <a:t>upr</a:t>
            </a:r>
            <a:r>
              <a:rPr lang="pl-PL" sz="2400" b="1" i="1" dirty="0">
                <a:solidFill>
                  <a:srgbClr val="C00000"/>
                </a:solidFill>
              </a:rPr>
              <a:t>.</a:t>
            </a:r>
            <a:r>
              <a:rPr lang="pl-PL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420769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837853"/>
          </a:xfrm>
        </p:spPr>
        <p:txBody>
          <a:bodyPr/>
          <a:lstStyle/>
          <a:p>
            <a:pPr eaLnBrk="1" hangingPunct="1"/>
            <a:r>
              <a:rPr lang="pl-PL" sz="4000" dirty="0">
                <a:solidFill>
                  <a:srgbClr val="C00000"/>
                </a:solidFill>
                <a:latin typeface="Arial" charset="0"/>
              </a:rPr>
              <a:t>Pomoc społeczna</a:t>
            </a:r>
            <a:r>
              <a:rPr lang="pl-PL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08720"/>
            <a:ext cx="8653462" cy="5688013"/>
          </a:xfrm>
        </p:spPr>
        <p:txBody>
          <a:bodyPr/>
          <a:lstStyle/>
          <a:p>
            <a:pPr indent="22225">
              <a:buClr>
                <a:schemeClr val="accent2"/>
              </a:buClr>
              <a:buSzPct val="80000"/>
              <a:buFont typeface="Arial" pitchFamily="34" charset="0"/>
              <a:buChar char="•"/>
            </a:pPr>
            <a:endParaRPr lang="pl-PL" sz="2400" b="1" dirty="0"/>
          </a:p>
          <a:p>
            <a:pPr indent="0">
              <a:buClr>
                <a:schemeClr val="accent2"/>
              </a:buClr>
              <a:buSzPct val="80000"/>
              <a:buNone/>
            </a:pPr>
            <a:r>
              <a:rPr lang="pl-PL" sz="2400" b="1" dirty="0"/>
              <a:t>Wsparcie działań z zakresu opieki nad osobami przewlekle chorymi </a:t>
            </a:r>
            <a:r>
              <a:rPr lang="pl-PL" sz="2400" b="1" i="1" dirty="0"/>
              <a:t>(konkurs nr 9) </a:t>
            </a:r>
            <a:r>
              <a:rPr lang="pl-PL" sz="2400" b="1" i="1" dirty="0">
                <a:solidFill>
                  <a:srgbClr val="C00000"/>
                </a:solidFill>
              </a:rPr>
              <a:t>300 tys. wyłącznie na tryb konkursowy</a:t>
            </a:r>
          </a:p>
          <a:p>
            <a:pPr>
              <a:buNone/>
            </a:pPr>
            <a:r>
              <a:rPr lang="pl-PL" sz="2400" dirty="0"/>
              <a:t>	</a:t>
            </a:r>
            <a:r>
              <a:rPr lang="pl-PL" sz="1600" dirty="0"/>
              <a:t>1.Działania wspierające dla osób przewlekle chorych;</a:t>
            </a:r>
            <a:br>
              <a:rPr lang="pl-PL" sz="1600" dirty="0"/>
            </a:br>
            <a:r>
              <a:rPr lang="pl-PL" sz="1600" dirty="0"/>
              <a:t>2.Działania wspierające dla opiekunów i rodzin osób przewlekle chorych.</a:t>
            </a:r>
          </a:p>
          <a:p>
            <a:pPr indent="22225">
              <a:buClr>
                <a:schemeClr val="accent2"/>
              </a:buClr>
              <a:buSzPct val="80000"/>
              <a:buFont typeface="Arial" pitchFamily="34" charset="0"/>
              <a:buChar char="•"/>
            </a:pPr>
            <a:endParaRPr lang="pl-PL" sz="2400" b="1" dirty="0"/>
          </a:p>
          <a:p>
            <a:pPr indent="0">
              <a:buClr>
                <a:schemeClr val="accent2"/>
              </a:buClr>
              <a:buSzPct val="80000"/>
              <a:buNone/>
            </a:pPr>
            <a:r>
              <a:rPr lang="pl-PL" sz="2400" b="1" dirty="0"/>
              <a:t>Przeciwdziałanie przemocy domowej </a:t>
            </a:r>
            <a:r>
              <a:rPr lang="pl-PL" sz="2400" b="1" i="1" dirty="0"/>
              <a:t>(konkurs nr 18) </a:t>
            </a:r>
            <a:r>
              <a:rPr lang="pl-PL" sz="2400" b="1" i="1" dirty="0">
                <a:solidFill>
                  <a:srgbClr val="C00000"/>
                </a:solidFill>
              </a:rPr>
              <a:t>40 tys.</a:t>
            </a:r>
          </a:p>
          <a:p>
            <a:pPr indent="0">
              <a:buClr>
                <a:schemeClr val="accent2"/>
              </a:buClr>
              <a:buSzPct val="80000"/>
              <a:buNone/>
            </a:pP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</a:p>
          <a:p>
            <a:pPr>
              <a:buNone/>
            </a:pPr>
            <a:r>
              <a:rPr lang="pl-PL" sz="1600" dirty="0"/>
              <a:t>	1) </a:t>
            </a:r>
            <a:r>
              <a:rPr lang="pl-PL" sz="1600" b="1" dirty="0"/>
              <a:t>profilaktyki uniwersalnej</a:t>
            </a:r>
            <a:r>
              <a:rPr lang="pl-PL" sz="1600" dirty="0"/>
              <a:t>: m.in. wczesna edukacja dotycząca mechanizmów </a:t>
            </a:r>
            <a:r>
              <a:rPr lang="pl-PL" sz="1600" dirty="0" err="1"/>
              <a:t>zachowań</a:t>
            </a:r>
            <a:r>
              <a:rPr lang="pl-PL" sz="1600" dirty="0"/>
              <a:t> agresywnych i przemocy (akcje społeczne); działania edukacyjne dla rodziców zwiększające kompetencje wychowawcze; uczenie kompetencji społecznych i psychologicznych; zapobieganie szerzeniu się niekorzystnych wzorców </a:t>
            </a:r>
            <a:r>
              <a:rPr lang="pl-PL" sz="1600" dirty="0" err="1"/>
              <a:t>zachowań</a:t>
            </a:r>
            <a:r>
              <a:rPr lang="pl-PL" sz="1600" dirty="0"/>
              <a:t>; utrwalanie prawidłowych wzorców komunikacji.</a:t>
            </a:r>
          </a:p>
          <a:p>
            <a:pPr>
              <a:buNone/>
            </a:pPr>
            <a:r>
              <a:rPr lang="pl-PL" sz="1600" dirty="0"/>
              <a:t> 	2) </a:t>
            </a:r>
            <a:r>
              <a:rPr lang="pl-PL" sz="1600" b="1" dirty="0"/>
              <a:t>profilaktyki selektywnej</a:t>
            </a:r>
            <a:r>
              <a:rPr lang="pl-PL" sz="1600" dirty="0"/>
              <a:t>: treningi umiejętności itp.</a:t>
            </a:r>
          </a:p>
          <a:p>
            <a:pPr>
              <a:buNone/>
            </a:pPr>
            <a:r>
              <a:rPr lang="pl-PL" sz="1600" dirty="0"/>
              <a:t>	3) </a:t>
            </a:r>
            <a:r>
              <a:rPr lang="pl-PL" sz="1600" b="1" dirty="0"/>
              <a:t>profilaktyki wskazującej</a:t>
            </a:r>
            <a:r>
              <a:rPr lang="pl-PL" sz="1600" dirty="0"/>
              <a:t>: trening zastępowania agresji itp.</a:t>
            </a:r>
          </a:p>
          <a:p>
            <a:pPr indent="0">
              <a:buClr>
                <a:schemeClr val="accent2"/>
              </a:buClr>
              <a:buSzPct val="80000"/>
              <a:buNone/>
            </a:pPr>
            <a:endParaRPr lang="pl-PL" sz="2400" b="1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837853"/>
          </a:xfrm>
        </p:spPr>
        <p:txBody>
          <a:bodyPr/>
          <a:lstStyle/>
          <a:p>
            <a:pPr eaLnBrk="1" hangingPunct="1"/>
            <a:r>
              <a:rPr lang="pl-PL" sz="4000" dirty="0">
                <a:solidFill>
                  <a:srgbClr val="C00000"/>
                </a:solidFill>
                <a:latin typeface="Arial" charset="0"/>
              </a:rPr>
              <a:t>Pomoc społeczna</a:t>
            </a:r>
            <a:r>
              <a:rPr lang="pl-PL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08720"/>
            <a:ext cx="8653462" cy="5688013"/>
          </a:xfrm>
        </p:spPr>
        <p:txBody>
          <a:bodyPr/>
          <a:lstStyle/>
          <a:p>
            <a:pPr indent="0">
              <a:buClr>
                <a:schemeClr val="accent2"/>
              </a:buClr>
              <a:buSzPct val="80000"/>
              <a:buNone/>
            </a:pPr>
            <a:endParaRPr lang="pl-PL" sz="2400" b="1" dirty="0"/>
          </a:p>
          <a:p>
            <a:pPr indent="0">
              <a:buClr>
                <a:schemeClr val="accent2"/>
              </a:buClr>
              <a:buSzPct val="80000"/>
              <a:buNone/>
            </a:pPr>
            <a:r>
              <a:rPr lang="pl-PL" sz="2400" b="1" dirty="0"/>
              <a:t>Wspieranie rodzin w pełnieniu funkcji rodzicielskich </a:t>
            </a:r>
            <a:br>
              <a:rPr lang="pl-PL" sz="2400" b="1" dirty="0"/>
            </a:br>
            <a:r>
              <a:rPr lang="pl-PL" sz="2400" b="1" dirty="0"/>
              <a:t>(konkurs nr 14)</a:t>
            </a:r>
          </a:p>
          <a:p>
            <a:pPr>
              <a:buNone/>
            </a:pPr>
            <a:r>
              <a:rPr lang="pl-PL" sz="1600" dirty="0"/>
              <a:t>	1) Działania służące wzmacnianiu potencjału rodziny, w tym m.in. organizowanie i prowadzenie szkoleń, kursów, warsztatów, grup środowiskowego wsparcia skierowanych równocześnie do rodziców i dzieci;</a:t>
            </a:r>
          </a:p>
          <a:p>
            <a:pPr>
              <a:buNone/>
            </a:pPr>
            <a:r>
              <a:rPr lang="pl-PL" sz="1600" dirty="0"/>
              <a:t>	2) Działania służące rozwojowi umiejętności wychowawczych i rodzicielskich, w tym m.in. organizowanie i prowadzenie szkoleń, kursów, warsztatów, grup środowiskowego wsparcia skierowanych do rodziców dzieci.</a:t>
            </a:r>
          </a:p>
          <a:p>
            <a:pPr indent="22225">
              <a:buClr>
                <a:schemeClr val="accent2"/>
              </a:buClr>
              <a:buSzPct val="80000"/>
              <a:buNone/>
            </a:pPr>
            <a:r>
              <a:rPr lang="pl-PL" sz="2400" b="1" i="1" dirty="0">
                <a:solidFill>
                  <a:srgbClr val="C00000"/>
                </a:solidFill>
              </a:rPr>
              <a:t>200 tys. w tym 170 tys. konkurs, 30 tys. tryb uproszczony</a:t>
            </a:r>
            <a:endParaRPr lang="pl-PL" sz="2400" b="1" dirty="0"/>
          </a:p>
          <a:p>
            <a:pPr indent="22225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67261790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188913"/>
            <a:ext cx="9144000" cy="1125537"/>
          </a:xfrm>
        </p:spPr>
        <p:txBody>
          <a:bodyPr/>
          <a:lstStyle/>
          <a:p>
            <a:pPr eaLnBrk="1" hangingPunct="1"/>
            <a:r>
              <a:rPr lang="pl-PL" sz="4000" dirty="0">
                <a:solidFill>
                  <a:srgbClr val="C00000"/>
                </a:solidFill>
                <a:latin typeface="Arial" charset="0"/>
                <a:cs typeface="Arial" charset="0"/>
              </a:rPr>
              <a:t>Ochrona i promocja zdrowia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7921128" cy="5328592"/>
          </a:xfrm>
        </p:spPr>
        <p:txBody>
          <a:bodyPr/>
          <a:lstStyle/>
          <a:p>
            <a:pPr indent="0" eaLnBrk="1" hangingPunct="1">
              <a:buClr>
                <a:schemeClr val="accent2"/>
              </a:buClr>
              <a:buSzPct val="80000"/>
              <a:buNone/>
            </a:pPr>
            <a:r>
              <a:rPr lang="pl-PL" sz="2400" b="1" dirty="0"/>
              <a:t>Ochrona i promocja zdrowia (Konkurs nr 10) - </a:t>
            </a:r>
            <a:r>
              <a:rPr lang="pl-PL" sz="2400" b="1" dirty="0">
                <a:solidFill>
                  <a:srgbClr val="C00000"/>
                </a:solidFill>
              </a:rPr>
              <a:t>130 tys. </a:t>
            </a: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  <a:endParaRPr lang="pl-PL" sz="2400" b="1" dirty="0"/>
          </a:p>
          <a:p>
            <a:pPr marL="0" indent="0">
              <a:buNone/>
            </a:pPr>
            <a:r>
              <a:rPr lang="pl-PL" sz="1600" dirty="0"/>
              <a:t>1) działania mające na celu zwiększenie wiedzy wśród dzieci i młodzieży w zakresie przeciwdziałania szkodliwym czynnikom wpływającym negatywnie na zdrowie, tj. palenie papierosów, niewłaściwe odżywianie czy brak aktywności fizycznej;</a:t>
            </a:r>
          </a:p>
          <a:p>
            <a:pPr marL="0" indent="0">
              <a:buNone/>
            </a:pPr>
            <a:r>
              <a:rPr lang="pl-PL" sz="1600" dirty="0"/>
              <a:t>2) działania edukacyjne kształtujące właściwe zachowania dzieci i młodzieży w sytuacjach zagrożenia zdrowia i życia drugiego człowieka;</a:t>
            </a:r>
          </a:p>
          <a:p>
            <a:pPr marL="0" indent="0">
              <a:buNone/>
            </a:pPr>
            <a:r>
              <a:rPr lang="pl-PL" sz="1600" dirty="0"/>
              <a:t>3) działania mające na celu umacnianie zdrowia i zapobieganie największym problemom zdrowotnym wśród osób dorosłych tj. chorobom układu krążenia, nowotworom i otyłości.</a:t>
            </a:r>
          </a:p>
          <a:p>
            <a:pPr marL="0" indent="0">
              <a:buNone/>
            </a:pPr>
            <a:r>
              <a:rPr lang="pl-PL" sz="1600" dirty="0"/>
              <a:t>4) organizacja konferencji naukowych w obszarze zdrowia publicznego.</a:t>
            </a:r>
          </a:p>
          <a:p>
            <a:pPr indent="0" eaLnBrk="1" hangingPunct="1">
              <a:buClr>
                <a:schemeClr val="accent2"/>
              </a:buClr>
              <a:buSzPct val="80000"/>
              <a:buNone/>
            </a:pPr>
            <a:r>
              <a:rPr lang="pl-PL" sz="2400" b="1" dirty="0"/>
              <a:t>Ochrona zdrowia psychicznego (Konkurs nr 16) - </a:t>
            </a:r>
            <a:r>
              <a:rPr lang="pl-PL" sz="2400" b="1" dirty="0">
                <a:solidFill>
                  <a:srgbClr val="C00000"/>
                </a:solidFill>
              </a:rPr>
              <a:t>120 tys.</a:t>
            </a:r>
            <a:r>
              <a:rPr lang="pl-PL" sz="2400" b="1" i="1" dirty="0">
                <a:solidFill>
                  <a:srgbClr val="C00000"/>
                </a:solidFill>
              </a:rPr>
              <a:t> wyłącznie na tryb konkursowy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endParaRPr lang="pl-PL" sz="2400" b="1" dirty="0"/>
          </a:p>
          <a:p>
            <a:pPr marL="0" indent="0">
              <a:buNone/>
            </a:pPr>
            <a:r>
              <a:rPr lang="pl-PL" sz="1600" dirty="0"/>
              <a:t>1) działania mające na celu promowanie zdrowia psychicznego;</a:t>
            </a:r>
          </a:p>
          <a:p>
            <a:pPr marL="0" indent="0">
              <a:buNone/>
            </a:pPr>
            <a:r>
              <a:rPr lang="pl-PL" sz="1600" dirty="0"/>
              <a:t>2) działania informacyjno-edukacyjne sprzyjające postawom zrozumienia i akceptacji oraz przeciwdziałające dyskryminacji wobec osób z zaburzeniami psychicznymi;</a:t>
            </a:r>
          </a:p>
          <a:p>
            <a:pPr marL="0" indent="0">
              <a:buNone/>
            </a:pPr>
            <a:r>
              <a:rPr lang="pl-PL" sz="1600" dirty="0"/>
              <a:t>3) działania kształtujące wśród dzieci i młodzieży umiejętności radzenia sobie w sytuacjach zagrażających ich zdrowiu psychicznemu.</a:t>
            </a: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054100"/>
          </a:xfrm>
        </p:spPr>
        <p:txBody>
          <a:bodyPr/>
          <a:lstStyle/>
          <a:p>
            <a:pPr eaLnBrk="1" hangingPunct="1"/>
            <a:r>
              <a:rPr lang="pl-PL" sz="4000">
                <a:solidFill>
                  <a:srgbClr val="C00000"/>
                </a:solidFill>
                <a:latin typeface="Arial" charset="0"/>
              </a:rPr>
              <a:t>Profilaktyka uzależnień</a:t>
            </a:r>
            <a:r>
              <a:rPr lang="pl-PL" sz="28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8964612" cy="4895850"/>
          </a:xfrm>
        </p:spPr>
        <p:txBody>
          <a:bodyPr/>
          <a:lstStyle/>
          <a:p>
            <a:pPr indent="0" eaLnBrk="1" hangingPunct="1">
              <a:buClr>
                <a:schemeClr val="accent2"/>
              </a:buClr>
              <a:buSzPct val="80000"/>
              <a:buNone/>
            </a:pPr>
            <a:r>
              <a:rPr lang="pl-PL" sz="2400" b="1" dirty="0"/>
              <a:t>Przeciwdziałanie alkoholizmowi w województwie kujawsko-pomorskim (konkurs nr 3) </a:t>
            </a:r>
            <a:r>
              <a:rPr lang="pl-PL" sz="2400" b="1" dirty="0">
                <a:solidFill>
                  <a:srgbClr val="C00000"/>
                </a:solidFill>
              </a:rPr>
              <a:t>260 tys. </a:t>
            </a: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  <a:endParaRPr lang="pl-PL" sz="2400" b="1" dirty="0"/>
          </a:p>
          <a:p>
            <a:pPr>
              <a:buNone/>
            </a:pPr>
            <a:r>
              <a:rPr lang="pl-PL" sz="1400" dirty="0"/>
              <a:t>	</a:t>
            </a:r>
          </a:p>
          <a:p>
            <a:pPr>
              <a:buNone/>
            </a:pPr>
            <a:r>
              <a:rPr lang="pl-PL" sz="1400" dirty="0"/>
              <a:t>	1) Programy profilaktyki uniwersalnej;</a:t>
            </a:r>
          </a:p>
          <a:p>
            <a:pPr>
              <a:buNone/>
            </a:pPr>
            <a:r>
              <a:rPr lang="pl-PL" sz="1400" dirty="0"/>
              <a:t>	2) Programy profilaktyki selektywnej;</a:t>
            </a:r>
          </a:p>
          <a:p>
            <a:pPr>
              <a:buNone/>
            </a:pPr>
            <a:r>
              <a:rPr lang="pl-PL" sz="1400" dirty="0"/>
              <a:t>	3) Programy profilaktyki wskazującej;</a:t>
            </a:r>
          </a:p>
          <a:p>
            <a:pPr>
              <a:buNone/>
            </a:pPr>
            <a:r>
              <a:rPr lang="pl-PL" sz="1400" dirty="0"/>
              <a:t>	4) Działania informacyjno-edukacyjne nt. szkód wynikających z picia alkoholu;</a:t>
            </a:r>
          </a:p>
          <a:p>
            <a:pPr>
              <a:buNone/>
            </a:pPr>
            <a:r>
              <a:rPr lang="pl-PL" sz="1400" dirty="0"/>
              <a:t>	5) Programy edukacyjno-profilaktyczne skierowane do rodziców;</a:t>
            </a:r>
          </a:p>
          <a:p>
            <a:pPr>
              <a:buNone/>
            </a:pPr>
            <a:r>
              <a:rPr lang="pl-PL" sz="1400" dirty="0"/>
              <a:t>	6) Zajęcia socjoterapeutyczne i opiekuńczo-wychowawcze dla dzieci z rodzin</a:t>
            </a:r>
          </a:p>
          <a:p>
            <a:pPr>
              <a:buNone/>
            </a:pPr>
            <a:r>
              <a:rPr lang="pl-PL" sz="1400" dirty="0"/>
              <a:t>	z problemem alkoholowym;</a:t>
            </a:r>
          </a:p>
          <a:p>
            <a:pPr>
              <a:buNone/>
            </a:pPr>
            <a:r>
              <a:rPr lang="pl-PL" sz="1400" dirty="0"/>
              <a:t>	7) Programy rehabilitacji i reintegracji społecznej i zawodowej </a:t>
            </a:r>
            <a:r>
              <a:rPr lang="pl-PL" sz="1400" b="1" dirty="0"/>
              <a:t>dla osób uzależnionych </a:t>
            </a:r>
            <a:r>
              <a:rPr lang="pl-PL" sz="1400" dirty="0"/>
              <a:t>od alkoholu;</a:t>
            </a:r>
          </a:p>
          <a:p>
            <a:pPr>
              <a:buNone/>
            </a:pPr>
            <a:r>
              <a:rPr lang="pl-PL" sz="1400" dirty="0"/>
              <a:t>	8) Programy wsparcia </a:t>
            </a:r>
            <a:r>
              <a:rPr lang="pl-PL" sz="1400" b="1" dirty="0"/>
              <a:t>dla członków rodzin </a:t>
            </a:r>
            <a:r>
              <a:rPr lang="pl-PL" sz="1400" dirty="0"/>
              <a:t>z problemem alkoholowym;</a:t>
            </a:r>
          </a:p>
          <a:p>
            <a:pPr>
              <a:buNone/>
            </a:pPr>
            <a:r>
              <a:rPr lang="pl-PL" sz="1400" dirty="0"/>
              <a:t>	9) Programy pomocy dla dzieci z FASD oraz ich opiekunów;</a:t>
            </a:r>
          </a:p>
          <a:p>
            <a:pPr>
              <a:buNone/>
            </a:pPr>
            <a:r>
              <a:rPr lang="pl-PL" sz="1400" dirty="0"/>
              <a:t>	10) Programy pomocy dla osób uzależnionych i </a:t>
            </a:r>
            <a:r>
              <a:rPr lang="pl-PL" sz="1400" b="1" dirty="0"/>
              <a:t>zagrożonych uzależnieniem oraz ich bliskich </a:t>
            </a:r>
            <a:r>
              <a:rPr lang="pl-PL" sz="1400" dirty="0"/>
              <a:t>(motywowanie do podjęcia leczenia, poradnictwo, konsultacje).</a:t>
            </a:r>
          </a:p>
          <a:p>
            <a:pPr>
              <a:buNone/>
            </a:pPr>
            <a:r>
              <a:rPr lang="pl-PL" sz="1400" dirty="0"/>
              <a:t>.</a:t>
            </a:r>
          </a:p>
          <a:p>
            <a:pPr marL="952500" indent="-609600">
              <a:buFont typeface="Arial" charset="0"/>
              <a:buNone/>
            </a:pPr>
            <a:endParaRPr lang="pl-PL" sz="1400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054100"/>
          </a:xfrm>
        </p:spPr>
        <p:txBody>
          <a:bodyPr/>
          <a:lstStyle/>
          <a:p>
            <a:pPr eaLnBrk="1" hangingPunct="1"/>
            <a:r>
              <a:rPr lang="pl-PL" sz="4000">
                <a:solidFill>
                  <a:srgbClr val="C00000"/>
                </a:solidFill>
                <a:latin typeface="Arial" charset="0"/>
              </a:rPr>
              <a:t>Profilaktyka uzależnień</a:t>
            </a:r>
            <a:r>
              <a:rPr lang="pl-PL" sz="28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964612" cy="4895850"/>
          </a:xfrm>
        </p:spPr>
        <p:txBody>
          <a:bodyPr/>
          <a:lstStyle/>
          <a:p>
            <a:pPr indent="0" eaLnBrk="1" hangingPunct="1">
              <a:buClr>
                <a:schemeClr val="accent2"/>
              </a:buClr>
              <a:buSzPct val="80000"/>
              <a:buNone/>
            </a:pPr>
            <a:r>
              <a:rPr lang="pl-PL" sz="2400" b="1" dirty="0"/>
              <a:t>Przeciwdziałanie narkomanii w województwie kujawsko-pomorskim (konkurs nr 4) </a:t>
            </a:r>
            <a:r>
              <a:rPr lang="pl-PL" sz="2400" b="1" dirty="0">
                <a:solidFill>
                  <a:srgbClr val="C00000"/>
                </a:solidFill>
              </a:rPr>
              <a:t>350 tys. </a:t>
            </a: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  <a:endParaRPr lang="pl-PL" sz="2400" b="1" dirty="0"/>
          </a:p>
          <a:p>
            <a:pPr>
              <a:buNone/>
            </a:pPr>
            <a:r>
              <a:rPr lang="pl-PL" sz="1400" dirty="0"/>
              <a:t>	</a:t>
            </a:r>
          </a:p>
          <a:p>
            <a:pPr>
              <a:buNone/>
            </a:pPr>
            <a:r>
              <a:rPr lang="pl-PL" sz="1400" dirty="0"/>
              <a:t>	1) </a:t>
            </a:r>
            <a:r>
              <a:rPr lang="pl-PL" sz="1400" b="1" dirty="0"/>
              <a:t>Programy profilaktyki </a:t>
            </a:r>
            <a:r>
              <a:rPr lang="pl-PL" sz="1400" dirty="0"/>
              <a:t>uniwersalnej;</a:t>
            </a:r>
          </a:p>
          <a:p>
            <a:pPr>
              <a:buNone/>
            </a:pPr>
            <a:r>
              <a:rPr lang="pl-PL" sz="1400" dirty="0"/>
              <a:t>	2) Programy profilaktyki selektywnej;</a:t>
            </a:r>
          </a:p>
          <a:p>
            <a:pPr>
              <a:buNone/>
            </a:pPr>
            <a:r>
              <a:rPr lang="pl-PL" sz="1400" dirty="0"/>
              <a:t>	3) Programy profilaktyki wskazującej dla osób używających narkotyków;</a:t>
            </a:r>
          </a:p>
          <a:p>
            <a:pPr>
              <a:buNone/>
            </a:pPr>
            <a:r>
              <a:rPr lang="pl-PL" sz="1400" dirty="0"/>
              <a:t>	4) Programy </a:t>
            </a:r>
            <a:r>
              <a:rPr lang="pl-PL" sz="1400" dirty="0" err="1"/>
              <a:t>postrehabilitacyjne</a:t>
            </a:r>
            <a:r>
              <a:rPr lang="pl-PL" sz="1400" dirty="0"/>
              <a:t> adresowane do osób po ukończonym procesie leczenia;</a:t>
            </a:r>
          </a:p>
          <a:p>
            <a:pPr>
              <a:buNone/>
            </a:pPr>
            <a:r>
              <a:rPr lang="pl-PL" sz="1400" dirty="0"/>
              <a:t>	5) Programy wsparcia dla rodzin osób używających i uzależnionych od narkotyków;</a:t>
            </a:r>
          </a:p>
          <a:p>
            <a:pPr>
              <a:buNone/>
            </a:pPr>
            <a:r>
              <a:rPr lang="pl-PL" sz="1400" dirty="0"/>
              <a:t>	6) Ograniczenie ryzyka szkód zdrowotnych wśród okazjonalnych użytkowników narkotyków;</a:t>
            </a:r>
          </a:p>
          <a:p>
            <a:pPr>
              <a:buNone/>
            </a:pPr>
            <a:r>
              <a:rPr lang="pl-PL" sz="1400" dirty="0"/>
              <a:t>	7) Ograniczenie ryzyka szkód zdrowotnych i społecznych wśród osób uzależnionych od narkotyków i zagrożonych uzależnieniami, HIV/AIDS;</a:t>
            </a:r>
          </a:p>
          <a:p>
            <a:pPr>
              <a:buNone/>
            </a:pPr>
            <a:r>
              <a:rPr lang="pl-PL" sz="1400" dirty="0"/>
              <a:t>	8) Profilaktyka i interwencja antynikotynowa, programy dla osób uzależnionych od nikotyny;</a:t>
            </a:r>
          </a:p>
          <a:p>
            <a:pPr>
              <a:buNone/>
            </a:pPr>
            <a:r>
              <a:rPr lang="pl-PL" sz="1400" dirty="0"/>
              <a:t>	9) </a:t>
            </a:r>
            <a:r>
              <a:rPr lang="pl-PL" sz="1400" b="1" dirty="0"/>
              <a:t>Edukacja</a:t>
            </a:r>
            <a:r>
              <a:rPr lang="pl-PL" sz="1400" dirty="0"/>
              <a:t> publiczna o charakterze informacyjno-edukacyjnym ściśle związana z zapobieganiem narkomanii i/lub uzależnieniom behawioralnym.</a:t>
            </a:r>
          </a:p>
          <a:p>
            <a:pPr marL="952500" indent="-609600">
              <a:buFont typeface="Arial" charset="0"/>
              <a:buNone/>
            </a:pPr>
            <a:endParaRPr lang="pl-PL" sz="1400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054100"/>
          </a:xfrm>
        </p:spPr>
        <p:txBody>
          <a:bodyPr/>
          <a:lstStyle/>
          <a:p>
            <a:pPr eaLnBrk="1" hangingPunct="1"/>
            <a:r>
              <a:rPr lang="pl-PL" sz="4000">
                <a:solidFill>
                  <a:srgbClr val="C00000"/>
                </a:solidFill>
                <a:latin typeface="Arial" charset="0"/>
              </a:rPr>
              <a:t>Profilaktyka uzależnień</a:t>
            </a:r>
            <a:r>
              <a:rPr lang="pl-PL" sz="28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964612" cy="4895850"/>
          </a:xfrm>
        </p:spPr>
        <p:txBody>
          <a:bodyPr/>
          <a:lstStyle/>
          <a:p>
            <a:pPr indent="0" eaLnBrk="1" hangingPunct="1">
              <a:buClr>
                <a:schemeClr val="accent2"/>
              </a:buClr>
              <a:buSzPct val="80000"/>
              <a:buNone/>
            </a:pPr>
            <a:r>
              <a:rPr lang="pl-PL" sz="2400" b="1" dirty="0"/>
              <a:t>Aktywizacja środowisk wiejskich w zakresie rozwiązywania problemów alkoholowych, narkomanii  i innych uzależnień (konkurs nr 5) </a:t>
            </a:r>
            <a:r>
              <a:rPr lang="pl-PL" sz="2400" b="1" dirty="0">
                <a:solidFill>
                  <a:srgbClr val="C00000"/>
                </a:solidFill>
              </a:rPr>
              <a:t>70 tys</a:t>
            </a:r>
            <a:r>
              <a:rPr lang="pl-PL" sz="2800" b="1" dirty="0">
                <a:solidFill>
                  <a:srgbClr val="C00000"/>
                </a:solidFill>
              </a:rPr>
              <a:t>. </a:t>
            </a: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  <a:endParaRPr lang="pl-PL" sz="2400" b="1" dirty="0"/>
          </a:p>
          <a:p>
            <a:endParaRPr lang="pl-PL" sz="1400" dirty="0"/>
          </a:p>
          <a:p>
            <a:pPr>
              <a:buNone/>
            </a:pPr>
            <a:r>
              <a:rPr lang="pl-PL" sz="1400" dirty="0"/>
              <a:t>	1) Realizacja programów profilaktycznych na terenach wiejskich;</a:t>
            </a:r>
          </a:p>
          <a:p>
            <a:pPr>
              <a:buNone/>
            </a:pPr>
            <a:r>
              <a:rPr lang="pl-PL" sz="1400" dirty="0"/>
              <a:t>	2) Programy profilaktyki uzależnień realizowane w świetlicach socjoterapeutycznych, w których uczestniczą dzieci i młodzież ze środowisk wiejskich;</a:t>
            </a:r>
          </a:p>
          <a:p>
            <a:pPr>
              <a:buNone/>
            </a:pPr>
            <a:r>
              <a:rPr lang="pl-PL" sz="1400" dirty="0"/>
              <a:t>	3) Działalność punktów konsultacyjnych ds. rozwiązywania problemów uzależnień na terenach wiejskich.</a:t>
            </a:r>
          </a:p>
          <a:p>
            <a:pPr marL="952500" indent="-609600">
              <a:buFont typeface="Arial" charset="0"/>
              <a:buNone/>
            </a:pPr>
            <a:endParaRPr lang="pl-PL" sz="1400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837853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>
                <a:solidFill>
                  <a:srgbClr val="BC0000"/>
                </a:solidFill>
                <a:latin typeface="Arial" charset="0"/>
              </a:rPr>
              <a:t>Działania na rzecz osób niepełnosprawnych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9144000" cy="5216525"/>
          </a:xfrm>
        </p:spPr>
        <p:txBody>
          <a:bodyPr/>
          <a:lstStyle/>
          <a:p>
            <a:pPr marL="0" indent="0" eaLnBrk="1" hangingPunct="1">
              <a:buClr>
                <a:srgbClr val="BC0000"/>
              </a:buClr>
              <a:buSzPct val="80000"/>
              <a:buNone/>
            </a:pPr>
            <a:r>
              <a:rPr lang="pl-PL" sz="2000" b="1" dirty="0"/>
              <a:t>   Rehabilitacja zawodowa i społeczna osób niepełnosprawnych (ze środków PFRON)   </a:t>
            </a:r>
          </a:p>
          <a:p>
            <a:pPr marL="0" indent="0" eaLnBrk="1" hangingPunct="1">
              <a:buClr>
                <a:srgbClr val="BC0000"/>
              </a:buClr>
              <a:buSzPct val="80000"/>
              <a:buNone/>
            </a:pPr>
            <a:r>
              <a:rPr lang="pl-PL" sz="2000" b="1" dirty="0"/>
              <a:t>   (konkurs nr 15) </a:t>
            </a:r>
            <a:r>
              <a:rPr lang="pl-PL" sz="2000" b="1" dirty="0">
                <a:solidFill>
                  <a:srgbClr val="C00000"/>
                </a:solidFill>
              </a:rPr>
              <a:t> 600 tys. zł. wyłącznie na tryb konkursowy</a:t>
            </a:r>
          </a:p>
          <a:p>
            <a:pPr>
              <a:buNone/>
            </a:pPr>
            <a:r>
              <a:rPr lang="pl-PL" sz="1400" dirty="0"/>
              <a:t>	</a:t>
            </a:r>
            <a:r>
              <a:rPr lang="pl-PL" sz="1400" b="1" dirty="0"/>
              <a:t>1) </a:t>
            </a:r>
            <a:r>
              <a:rPr lang="pl-PL" sz="1400" dirty="0"/>
              <a:t>organizowanie i prowadzenie szkoleń, kursów, warsztatów, grup środowiskowego wsparcia oraz zespołów aktywności społecznej dla osób niepełnosprawnych - aktywizujących zawodowo i społecznie te osoby</a:t>
            </a:r>
          </a:p>
          <a:p>
            <a:pPr>
              <a:buNone/>
            </a:pPr>
            <a:r>
              <a:rPr lang="pl-PL" sz="1400" dirty="0"/>
              <a:t>	</a:t>
            </a:r>
            <a:r>
              <a:rPr lang="pl-PL" sz="1400" b="1" dirty="0"/>
              <a:t>2) </a:t>
            </a:r>
            <a:r>
              <a:rPr lang="pl-PL" sz="1400" dirty="0"/>
              <a:t>organizowanie i prowadzenie szkoleń, kursów i warsztatów dla członków rodzin osób niepełnosprawnych, opiekunów, kadry i wolontariuszy bezpośrednio zaangażowanych w proces rehabilitacji osób niepełnosprawnych;</a:t>
            </a:r>
          </a:p>
          <a:p>
            <a:pPr>
              <a:buNone/>
            </a:pPr>
            <a:r>
              <a:rPr lang="pl-PL" sz="1400" dirty="0"/>
              <a:t>	</a:t>
            </a:r>
            <a:r>
              <a:rPr lang="pl-PL" sz="1400" b="1" dirty="0"/>
              <a:t>3)</a:t>
            </a:r>
            <a:r>
              <a:rPr lang="pl-PL" sz="1400" dirty="0"/>
              <a:t> prowadzenie poradnictwa psychologicznego, społeczno-prawnego oraz udzielanie informacji na temat przysługujących uprawnień, dostępnych usług, sprzętu rehabilitacyjnego i pomocy technicznej dla osób niepełnosprawnych</a:t>
            </a:r>
          </a:p>
          <a:p>
            <a:pPr>
              <a:buNone/>
            </a:pPr>
            <a:r>
              <a:rPr lang="pl-PL" sz="1400" dirty="0"/>
              <a:t>	</a:t>
            </a:r>
            <a:r>
              <a:rPr lang="pl-PL" sz="1400" b="1" dirty="0"/>
              <a:t>4)</a:t>
            </a:r>
            <a:r>
              <a:rPr lang="pl-PL" sz="1400" dirty="0"/>
              <a:t> prowadzenie grupowych i indywidualnych zajęć dla osób niepełnosprawnych;</a:t>
            </a:r>
          </a:p>
          <a:p>
            <a:pPr>
              <a:buNone/>
            </a:pPr>
            <a:r>
              <a:rPr lang="pl-PL" sz="1400" dirty="0"/>
              <a:t>	</a:t>
            </a:r>
            <a:r>
              <a:rPr lang="pl-PL" sz="1400" b="1" dirty="0"/>
              <a:t>5)</a:t>
            </a:r>
            <a:r>
              <a:rPr lang="pl-PL" sz="1400" dirty="0"/>
              <a:t> organizowanie i prowadzenie zintegrowanych działań na rzecz włączania osób niepełnosprawnych w rynek pracy;</a:t>
            </a:r>
          </a:p>
          <a:p>
            <a:pPr>
              <a:buNone/>
            </a:pPr>
            <a:r>
              <a:rPr lang="pl-PL" sz="1400" dirty="0"/>
              <a:t>	</a:t>
            </a:r>
            <a:r>
              <a:rPr lang="pl-PL" sz="1400" b="1" dirty="0"/>
              <a:t>6) </a:t>
            </a:r>
            <a:r>
              <a:rPr lang="pl-PL" sz="1400" dirty="0"/>
              <a:t>organizowanie i prowadzenie szkoleń dla tłumaczy języka migowego oraz tłumaczy – przewodników;</a:t>
            </a:r>
          </a:p>
          <a:p>
            <a:pPr>
              <a:buNone/>
            </a:pPr>
            <a:r>
              <a:rPr lang="pl-PL" sz="1400" dirty="0"/>
              <a:t>	</a:t>
            </a:r>
            <a:r>
              <a:rPr lang="pl-PL" sz="1400" b="1" dirty="0"/>
              <a:t>7) </a:t>
            </a:r>
            <a:r>
              <a:rPr lang="pl-PL" sz="1400" dirty="0"/>
              <a:t>prowadzenie kampanii informacyjnych na rzecz integracji osób niepełnosprawnych i przeciwdziałaniu ich dyskryminacji;</a:t>
            </a:r>
          </a:p>
          <a:p>
            <a:pPr>
              <a:buNone/>
            </a:pPr>
            <a:r>
              <a:rPr lang="pl-PL" sz="1400" dirty="0"/>
              <a:t>	</a:t>
            </a:r>
            <a:r>
              <a:rPr lang="pl-PL" sz="1400" b="1" dirty="0"/>
              <a:t>8) </a:t>
            </a:r>
            <a:r>
              <a:rPr lang="pl-PL" sz="1400" dirty="0"/>
              <a:t>opracowywanie lub wydawanie publikacji, wydawnictw ciągłych oraz wydawnictw zwartych, stanowiących zamkniętą całość, w tym na nośnikach elektromagnetycznych i elektronicznych;</a:t>
            </a:r>
          </a:p>
          <a:p>
            <a:pPr>
              <a:buNone/>
            </a:pPr>
            <a:r>
              <a:rPr lang="pl-PL" sz="1400" dirty="0"/>
              <a:t>         </a:t>
            </a:r>
            <a:r>
              <a:rPr lang="pl-PL" sz="1400" b="1" dirty="0"/>
              <a:t>9)</a:t>
            </a:r>
            <a:r>
              <a:rPr lang="pl-PL" sz="1400" dirty="0"/>
              <a:t> świadczenie usług wspierających, które mają na celu umożliwienie lub wspomaganie niezależnego życia osób niepełnosprawnych, w szczególności usług asystencji osobistej</a:t>
            </a:r>
          </a:p>
          <a:p>
            <a:pPr>
              <a:buNone/>
            </a:pPr>
            <a:r>
              <a:rPr lang="pl-PL" sz="1400" dirty="0"/>
              <a:t>.</a:t>
            </a:r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b="1" dirty="0"/>
          </a:p>
          <a:p>
            <a:pPr>
              <a:buNone/>
            </a:pPr>
            <a:endParaRPr lang="pl-PL" sz="1400" dirty="0"/>
          </a:p>
          <a:p>
            <a:pPr>
              <a:buNone/>
            </a:pPr>
            <a:endParaRPr lang="pl-PL" sz="1400" dirty="0"/>
          </a:p>
          <a:p>
            <a:endParaRPr lang="pl-PL" sz="1400" b="1" dirty="0"/>
          </a:p>
          <a:p>
            <a:pPr marL="609600" indent="-609600" eaLnBrk="1" hangingPunct="1"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2800" b="1" dirty="0"/>
          </a:p>
          <a:p>
            <a:pPr marL="609600" indent="-609600" eaLnBrk="1" hangingPunct="1">
              <a:buClr>
                <a:srgbClr val="BC0000"/>
              </a:buClr>
              <a:buSzPct val="80000"/>
              <a:buNone/>
            </a:pPr>
            <a:r>
              <a:rPr lang="pl-PL" sz="2800" b="1" dirty="0"/>
              <a:t> 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braz 3" descr="podklad z herb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ytuł 1"/>
          <p:cNvSpPr>
            <a:spLocks noGrp="1"/>
          </p:cNvSpPr>
          <p:nvPr>
            <p:ph type="ctrTitle"/>
          </p:nvPr>
        </p:nvSpPr>
        <p:spPr>
          <a:xfrm>
            <a:off x="395288" y="1341438"/>
            <a:ext cx="7416800" cy="4824412"/>
          </a:xfrm>
        </p:spPr>
        <p:txBody>
          <a:bodyPr/>
          <a:lstStyle/>
          <a:p>
            <a:r>
              <a:rPr lang="pl-PL" sz="2400" i="1" dirty="0"/>
              <a:t>Program współpracy</a:t>
            </a:r>
            <a:br>
              <a:rPr lang="pl-PL" sz="2400" i="1" dirty="0"/>
            </a:br>
            <a:r>
              <a:rPr lang="pl-PL" sz="2400" i="1" dirty="0"/>
              <a:t>samorządu województwa kujawsko-pomorskiego z organizacjami pozarządowymi na rok 2024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/>
              <a:t>został przyjęty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/>
              <a:t>uchwałą </a:t>
            </a:r>
            <a:br>
              <a:rPr lang="pl-PL" sz="2400" dirty="0"/>
            </a:br>
            <a:r>
              <a:rPr lang="pl-PL" sz="2400" dirty="0">
                <a:solidFill>
                  <a:srgbClr val="BC0000"/>
                </a:solidFill>
              </a:rPr>
              <a:t>Sejmiku Województwa Kujawsko-Pomorskiego </a:t>
            </a:r>
            <a:br>
              <a:rPr lang="pl-PL" sz="2400" dirty="0">
                <a:solidFill>
                  <a:srgbClr val="BC0000"/>
                </a:solidFill>
              </a:rPr>
            </a:br>
            <a:r>
              <a:rPr lang="pl-PL" sz="2400" dirty="0">
                <a:solidFill>
                  <a:srgbClr val="BC0000"/>
                </a:solidFill>
              </a:rPr>
              <a:t>Nr LXII/867/23 z dnia 23 października 2023 r., </a:t>
            </a:r>
            <a:br>
              <a:rPr lang="pl-PL" sz="2400" dirty="0">
                <a:solidFill>
                  <a:srgbClr val="BC0000"/>
                </a:solidFill>
              </a:rPr>
            </a:br>
            <a:br>
              <a:rPr lang="pl-PL" sz="2400" dirty="0">
                <a:solidFill>
                  <a:srgbClr val="BC0000"/>
                </a:solidFill>
              </a:rPr>
            </a:br>
            <a:r>
              <a:rPr lang="pl-PL" sz="2400" i="1" dirty="0"/>
              <a:t>Wieloletni program współpracy samorządu województwa kujawsko-pomorskiego z organizacjami pozarządowymi na lata 2021-2025 przyjęty </a:t>
            </a:r>
            <a:r>
              <a:rPr lang="pl-PL" sz="2400" dirty="0"/>
              <a:t>uchwałą </a:t>
            </a:r>
            <a:br>
              <a:rPr lang="pl-PL" sz="2400" dirty="0"/>
            </a:b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400" dirty="0">
                <a:solidFill>
                  <a:srgbClr val="BC0000"/>
                </a:solidFill>
              </a:rPr>
              <a:t>Nr XXXVIII/536/21 Sejmiku Województwa </a:t>
            </a:r>
            <a:br>
              <a:rPr lang="pl-PL" sz="2400" dirty="0">
                <a:solidFill>
                  <a:srgbClr val="BC0000"/>
                </a:solidFill>
              </a:rPr>
            </a:br>
            <a:r>
              <a:rPr lang="pl-PL" sz="2400" dirty="0">
                <a:solidFill>
                  <a:srgbClr val="BC0000"/>
                </a:solidFill>
              </a:rPr>
              <a:t>Kujawsko-Pomorskiego z dnia 29 listopada 2021 r.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414463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>
                <a:solidFill>
                  <a:srgbClr val="BC0000"/>
                </a:solidFill>
                <a:latin typeface="Arial" charset="0"/>
              </a:rPr>
              <a:t>Działania na rzecz osób niepełnosprawnych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0"/>
            <a:ext cx="9144000" cy="5216525"/>
          </a:xfrm>
        </p:spPr>
        <p:txBody>
          <a:bodyPr/>
          <a:lstStyle/>
          <a:p>
            <a:pPr marL="0" indent="0" eaLnBrk="1" hangingPunct="1">
              <a:buClr>
                <a:srgbClr val="BC0000"/>
              </a:buClr>
              <a:buSzPct val="80000"/>
              <a:buNone/>
            </a:pPr>
            <a:r>
              <a:rPr lang="pl-PL" sz="2400" b="1" dirty="0"/>
              <a:t>     </a:t>
            </a:r>
          </a:p>
          <a:p>
            <a:pPr marL="0" indent="0" eaLnBrk="1" hangingPunct="1">
              <a:buClr>
                <a:srgbClr val="BC0000"/>
              </a:buClr>
              <a:buSzPct val="80000"/>
              <a:buNone/>
            </a:pPr>
            <a:r>
              <a:rPr lang="pl-PL" sz="2400" b="1" dirty="0"/>
              <a:t>     „Budowanie niezależności i włączenia społecznego osób z     </a:t>
            </a:r>
          </a:p>
          <a:p>
            <a:pPr marL="0" indent="0" eaLnBrk="1" hangingPunct="1">
              <a:buClr>
                <a:srgbClr val="BC0000"/>
              </a:buClr>
              <a:buSzPct val="80000"/>
              <a:buNone/>
            </a:pPr>
            <a:r>
              <a:rPr lang="pl-PL" sz="2400" b="1" dirty="0"/>
              <a:t>     niepełnosprawnościami” (konkurs nr 17) </a:t>
            </a:r>
            <a:r>
              <a:rPr lang="pl-PL" sz="2400" b="1" dirty="0">
                <a:solidFill>
                  <a:srgbClr val="C00000"/>
                </a:solidFill>
              </a:rPr>
              <a:t>150 tys. z budżetu  </a:t>
            </a:r>
          </a:p>
          <a:p>
            <a:pPr marL="0" indent="0" eaLnBrk="1" hangingPunct="1">
              <a:buClr>
                <a:srgbClr val="BC0000"/>
              </a:buClr>
              <a:buSzPct val="80000"/>
              <a:buNone/>
            </a:pPr>
            <a:r>
              <a:rPr lang="pl-PL" sz="2400" b="1" dirty="0">
                <a:solidFill>
                  <a:srgbClr val="C00000"/>
                </a:solidFill>
              </a:rPr>
              <a:t>      województwa - </a:t>
            </a: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  <a:endParaRPr lang="pl-PL" sz="2400" b="1" dirty="0">
              <a:solidFill>
                <a:srgbClr val="C00000"/>
              </a:solidFill>
            </a:endParaRPr>
          </a:p>
          <a:p>
            <a:pPr marL="609600" indent="-609600" eaLnBrk="1" hangingPunct="1">
              <a:buClr>
                <a:srgbClr val="BC0000"/>
              </a:buClr>
              <a:buSzPct val="80000"/>
              <a:buNone/>
            </a:pPr>
            <a:endParaRPr lang="pl-PL" sz="2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sz="1400" dirty="0"/>
              <a:t>	1) prowadzenie rehabilitacji osób niepełnosprawnych w różnych typach placówek;</a:t>
            </a:r>
            <a:br>
              <a:rPr lang="pl-PL" sz="1400" dirty="0"/>
            </a:br>
            <a:endParaRPr lang="pl-PL" sz="1400" dirty="0"/>
          </a:p>
          <a:p>
            <a:pPr>
              <a:buNone/>
            </a:pPr>
            <a:r>
              <a:rPr lang="pl-PL" sz="1400" dirty="0"/>
              <a:t>	2) organizowanie regionalnych imprez kulturalnych, sportowych, turystycznych i rekreacyjnych dla osób niepełnosprawnych wspierających ich aktywność w tych dziedzinach;</a:t>
            </a:r>
            <a:br>
              <a:rPr lang="pl-PL" sz="1400" dirty="0"/>
            </a:br>
            <a:endParaRPr lang="pl-PL" sz="1400" dirty="0"/>
          </a:p>
          <a:p>
            <a:pPr>
              <a:buNone/>
            </a:pPr>
            <a:r>
              <a:rPr lang="pl-PL" sz="1400" dirty="0"/>
              <a:t>	</a:t>
            </a:r>
            <a:endParaRPr lang="pl-PL" sz="1400" b="1" dirty="0"/>
          </a:p>
          <a:p>
            <a:pPr marL="609600" indent="-609600" eaLnBrk="1" hangingPunct="1"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2800" b="1" dirty="0"/>
          </a:p>
          <a:p>
            <a:pPr marL="609600" indent="-609600" eaLnBrk="1" hangingPunct="1">
              <a:buClr>
                <a:srgbClr val="BC0000"/>
              </a:buClr>
              <a:buSzPct val="80000"/>
              <a:buNone/>
            </a:pPr>
            <a:r>
              <a:rPr lang="pl-PL" sz="2800" b="1" dirty="0"/>
              <a:t> </a:t>
            </a: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1357313"/>
          </a:xfrm>
        </p:spPr>
        <p:txBody>
          <a:bodyPr/>
          <a:lstStyle/>
          <a:p>
            <a:pPr eaLnBrk="1" hangingPunct="1"/>
            <a:r>
              <a:rPr lang="pl-PL" sz="3200" dirty="0">
                <a:solidFill>
                  <a:srgbClr val="BC0000"/>
                </a:solidFill>
                <a:latin typeface="Arial" charset="0"/>
              </a:rPr>
              <a:t>Kultura, sztuka, ochrona dóbr kultury </a:t>
            </a:r>
            <a:br>
              <a:rPr lang="pl-PL" sz="3200" dirty="0">
                <a:solidFill>
                  <a:srgbClr val="BC0000"/>
                </a:solidFill>
                <a:latin typeface="Arial" charset="0"/>
              </a:rPr>
            </a:br>
            <a:r>
              <a:rPr lang="pl-PL" sz="3200" dirty="0">
                <a:solidFill>
                  <a:srgbClr val="BC0000"/>
                </a:solidFill>
                <a:latin typeface="Arial" charset="0"/>
              </a:rPr>
              <a:t>i dziedzictwa narodowego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628800"/>
            <a:ext cx="8286750" cy="468052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80000"/>
              <a:buNone/>
            </a:pPr>
            <a:r>
              <a:rPr lang="pl-PL" sz="2400" b="1" dirty="0"/>
              <a:t>Upowszechnianie i rozwój </a:t>
            </a:r>
            <a:r>
              <a:rPr lang="pl-PL" sz="2400" b="1" dirty="0" err="1"/>
              <a:t>kultury</a:t>
            </a:r>
            <a:r>
              <a:rPr lang="pl-PL" sz="2400" b="1" dirty="0"/>
              <a:t>, sztuki, </a:t>
            </a:r>
            <a:r>
              <a:rPr lang="pl-PL" sz="2400" b="1" dirty="0" err="1"/>
              <a:t>ochrony</a:t>
            </a:r>
            <a:r>
              <a:rPr lang="pl-PL" sz="2400" b="1" dirty="0"/>
              <a:t> dóbr </a:t>
            </a:r>
            <a:r>
              <a:rPr lang="pl-PL" sz="2400" b="1" dirty="0" err="1"/>
              <a:t>kultury</a:t>
            </a:r>
            <a:r>
              <a:rPr lang="pl-PL" sz="2400" b="1" dirty="0"/>
              <a:t> i dziedzictwa narodowego (konkurs nr 1) 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80000"/>
              <a:buNone/>
            </a:pPr>
            <a:endParaRPr lang="pl-PL" sz="1000" b="1" dirty="0"/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80000"/>
              <a:buNone/>
            </a:pPr>
            <a:r>
              <a:rPr lang="pl-PL" sz="1600" dirty="0"/>
              <a:t>1) </a:t>
            </a:r>
            <a:r>
              <a:rPr lang="pl-PL" sz="1600" b="1" dirty="0"/>
              <a:t>festiwale</a:t>
            </a:r>
            <a:r>
              <a:rPr lang="pl-PL" sz="1600" dirty="0"/>
              <a:t>, przeglądy, konkursy, wydarzenia artystyczne o charakterze ponadlokalnym, projekty interdyscyplinarne łączące różne dziedziny i środowiska kultury; 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80000"/>
              <a:buNone/>
            </a:pPr>
            <a:r>
              <a:rPr lang="pl-PL" sz="1600" dirty="0"/>
              <a:t>2) </a:t>
            </a:r>
            <a:r>
              <a:rPr lang="pl-PL" sz="1600" b="1" dirty="0"/>
              <a:t>projekty wydawnicze </a:t>
            </a:r>
            <a:r>
              <a:rPr lang="pl-PL" sz="1600" dirty="0"/>
              <a:t>z wykorzystaniem różnych nośników i technik zapisu poświęcone problematyce kultury oraz dziedzictwa kulturowego regionu oraz opracowywanie i digitalizacja zasobów materialnego dziedzictwa; 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80000"/>
              <a:buNone/>
            </a:pPr>
            <a:r>
              <a:rPr lang="pl-PL" sz="1600" dirty="0"/>
              <a:t>3) </a:t>
            </a:r>
            <a:r>
              <a:rPr lang="pl-PL" sz="1600" b="1" dirty="0"/>
              <a:t>projekty edukacyjne </a:t>
            </a:r>
            <a:r>
              <a:rPr lang="pl-PL" sz="1600" dirty="0"/>
              <a:t>realizowane poprzez różnorodne formy działań artystycznych i warsztatowych adresowane do różnych grup wiekowych z udziałem artystów,  twórców; 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80000"/>
              <a:buNone/>
            </a:pPr>
            <a:r>
              <a:rPr lang="pl-PL" sz="1600" dirty="0"/>
              <a:t>4) przedsięwzięcia związane z </a:t>
            </a:r>
            <a:r>
              <a:rPr lang="pl-PL" sz="1600" b="1" dirty="0"/>
              <a:t>ochroną i popularyzacją tradycji i dziedzictwa kulturowego regionu </a:t>
            </a:r>
            <a:r>
              <a:rPr lang="pl-PL" sz="1600" dirty="0"/>
              <a:t>kujawsko-pomorskiego, budowaniem i umacnianiem jego tożsamości, promocją zasłużonych dla regionu wybitnych postaci i wydarzeń historycznych;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80000"/>
              <a:buNone/>
            </a:pPr>
            <a:r>
              <a:rPr lang="pl-PL" sz="1600" dirty="0"/>
              <a:t>5) </a:t>
            </a:r>
            <a:r>
              <a:rPr lang="pl-PL" sz="1600" b="1" dirty="0"/>
              <a:t>projekty z udziałem artystów</a:t>
            </a:r>
            <a:r>
              <a:rPr lang="pl-PL" sz="1600" dirty="0"/>
              <a:t>,  twórców i wykonawców z województwa kujawsko-pomorskiego promujące kulturę regionu podczas prestiżowych wydarzeń krajowych i zagranicznych;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80000"/>
              <a:buNone/>
            </a:pPr>
            <a:r>
              <a:rPr lang="pl-PL" sz="1600" dirty="0"/>
              <a:t>6) </a:t>
            </a:r>
            <a:r>
              <a:rPr lang="pl-PL" sz="1600" b="1" dirty="0"/>
              <a:t>projekty artystyczno-kulturalne </a:t>
            </a:r>
            <a:r>
              <a:rPr lang="pl-PL" sz="1600" dirty="0"/>
              <a:t>realizowane w całości lub częściowo on-line oraz projekty multimedialne stanowiące połączenie kilku różnych form przekazu artystycznego (tekstu, dźwięku, grafiki, animacji, wideo);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accent2"/>
              </a:buClr>
              <a:buSzPct val="80000"/>
              <a:buNone/>
            </a:pPr>
            <a:r>
              <a:rPr lang="pl-PL" sz="2800" b="1" dirty="0">
                <a:solidFill>
                  <a:srgbClr val="C00000"/>
                </a:solidFill>
              </a:rPr>
              <a:t>955 tys. </a:t>
            </a:r>
            <a:r>
              <a:rPr lang="pl-PL" sz="2800" b="1" i="1" dirty="0">
                <a:solidFill>
                  <a:srgbClr val="C00000"/>
                </a:solidFill>
              </a:rPr>
              <a:t>konkurs, 80 tys. tryb </a:t>
            </a:r>
            <a:r>
              <a:rPr lang="pl-PL" sz="2800" b="1" i="1" dirty="0" err="1">
                <a:solidFill>
                  <a:srgbClr val="C00000"/>
                </a:solidFill>
              </a:rPr>
              <a:t>upr</a:t>
            </a:r>
            <a:r>
              <a:rPr lang="pl-PL" sz="2800" b="1" i="1" dirty="0">
                <a:solidFill>
                  <a:srgbClr val="C00000"/>
                </a:solidFill>
              </a:rPr>
              <a:t>.</a:t>
            </a:r>
            <a:endParaRPr lang="pl-PL" sz="2800" b="1" dirty="0"/>
          </a:p>
          <a:p>
            <a:pPr marL="609600" indent="-609600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pl-PL" sz="2400" b="1" dirty="0"/>
              <a:t>	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23938"/>
          </a:xfrm>
        </p:spPr>
        <p:txBody>
          <a:bodyPr/>
          <a:lstStyle/>
          <a:p>
            <a:pPr eaLnBrk="1" hangingPunct="1"/>
            <a:r>
              <a:rPr lang="pl-PL" sz="4000" dirty="0">
                <a:solidFill>
                  <a:srgbClr val="BC0000"/>
                </a:solidFill>
                <a:latin typeface="Arial" charset="0"/>
              </a:rPr>
              <a:t>Kultura fizyczna i sport</a:t>
            </a:r>
            <a:r>
              <a:rPr lang="pl-PL" sz="4000" b="1" dirty="0">
                <a:solidFill>
                  <a:srgbClr val="BC0000"/>
                </a:solidFill>
                <a:latin typeface="Arial" charset="0"/>
              </a:rPr>
              <a:t>     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08720"/>
            <a:ext cx="9144000" cy="5400600"/>
          </a:xfrm>
        </p:spPr>
        <p:txBody>
          <a:bodyPr/>
          <a:lstStyle/>
          <a:p>
            <a:pPr marL="0" indent="0" eaLnBrk="1" hangingPunct="1">
              <a:buClr>
                <a:schemeClr val="accent2"/>
              </a:buClr>
              <a:buSzPct val="80000"/>
              <a:buNone/>
            </a:pPr>
            <a:r>
              <a:rPr lang="pl-PL" sz="2400" b="1" dirty="0"/>
              <a:t>Zadania z zakresu upowszechniania kultury fizycznej i sportu </a:t>
            </a:r>
            <a:br>
              <a:rPr lang="pl-PL" sz="2400" b="1" dirty="0"/>
            </a:br>
            <a:r>
              <a:rPr lang="pl-PL" sz="2400" b="1" dirty="0"/>
              <a:t>(konkurs nr 2) </a:t>
            </a:r>
            <a:r>
              <a:rPr lang="pl-PL" sz="2400" b="1" dirty="0">
                <a:solidFill>
                  <a:srgbClr val="C00000"/>
                </a:solidFill>
              </a:rPr>
              <a:t>500 tys. </a:t>
            </a: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  <a:endParaRPr lang="pl-PL" sz="2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sz="1400" dirty="0"/>
              <a:t>	1) </a:t>
            </a:r>
            <a:r>
              <a:rPr lang="pl-PL" sz="1400" b="1" dirty="0"/>
              <a:t>imprezy międzynarodowe</a:t>
            </a:r>
            <a:r>
              <a:rPr lang="pl-PL" sz="1400" dirty="0"/>
              <a:t>, z udziałem minimum 3 reprezentacji zagranicznych, których budżet wynosi co najmniej 20 000,00 zł.</a:t>
            </a:r>
          </a:p>
          <a:p>
            <a:pPr>
              <a:buNone/>
            </a:pPr>
            <a:r>
              <a:rPr lang="pl-PL" sz="1400" dirty="0"/>
              <a:t>        2) </a:t>
            </a:r>
            <a:r>
              <a:rPr lang="pl-PL" sz="1400" b="1" dirty="0"/>
              <a:t>imprezy ogólnopolskie</a:t>
            </a:r>
            <a:r>
              <a:rPr lang="pl-PL" sz="1400" dirty="0"/>
              <a:t>, których budżet wynosi co najmniej 10 000,00 zł</a:t>
            </a:r>
          </a:p>
          <a:p>
            <a:pPr>
              <a:buNone/>
            </a:pPr>
            <a:r>
              <a:rPr lang="pl-PL" sz="1400" dirty="0"/>
              <a:t>        3) </a:t>
            </a:r>
            <a:r>
              <a:rPr lang="pl-PL" sz="1400" b="1" dirty="0"/>
              <a:t>imprezy wojewódzkie </a:t>
            </a:r>
            <a:r>
              <a:rPr lang="pl-PL" sz="1400" dirty="0"/>
              <a:t>i ogólnopolskie mające istotne znaczenie dla rozwoju sportu i kultury fizycznej regionu oraz jego promocji;</a:t>
            </a:r>
          </a:p>
          <a:p>
            <a:pPr>
              <a:buNone/>
            </a:pPr>
            <a:r>
              <a:rPr lang="pl-PL" sz="1400" dirty="0"/>
              <a:t>        4</a:t>
            </a:r>
            <a:r>
              <a:rPr lang="pl-PL" sz="1400" b="1" dirty="0"/>
              <a:t>) imprezy lokalne </a:t>
            </a:r>
            <a:r>
              <a:rPr lang="pl-PL" sz="1400" dirty="0"/>
              <a:t>dla mieszkańców regionu, popularyzujące aktywność ruchowa i rozwój masowej kultury fizycznej.</a:t>
            </a:r>
          </a:p>
          <a:p>
            <a:pPr marL="0" indent="0" rtl="0">
              <a:buNone/>
            </a:pPr>
            <a:endParaRPr lang="pl-PL" sz="2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rtl="0">
              <a:buNone/>
            </a:pPr>
            <a:r>
              <a:rPr lang="pl-PL" sz="2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Zadania z zakresu upowszechniania kultury fizycznej i sportu </a:t>
            </a:r>
            <a:br>
              <a:rPr lang="pl-PL" sz="2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(konkurs nr 20) </a:t>
            </a:r>
            <a:r>
              <a:rPr lang="pl-PL" sz="2400" b="1" i="0" u="none" strike="noStrike" kern="1200" baseline="0" dirty="0">
                <a:solidFill>
                  <a:srgbClr val="C00000"/>
                </a:solidFill>
                <a:latin typeface="Calibri" panose="020F0502020204030204" pitchFamily="34" charset="0"/>
              </a:rPr>
              <a:t>250 tys. </a:t>
            </a: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  <a:endParaRPr lang="pl-PL" sz="2400" b="1" i="0" u="none" strike="noStrike" kern="1200" baseline="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0">
              <a:buNone/>
            </a:pPr>
            <a:r>
              <a:rPr lang="pl-PL" sz="1400" dirty="0"/>
              <a:t>	1) Kujawsko-Pomorskie Igrzyska Dzieci, Igrzyska Młodzieży Szkolnej i </a:t>
            </a:r>
            <a:r>
              <a:rPr lang="pl-PL" sz="1400" dirty="0" err="1"/>
              <a:t>Liceliada</a:t>
            </a:r>
            <a:r>
              <a:rPr lang="pl-PL" sz="1400" dirty="0"/>
              <a:t>;</a:t>
            </a:r>
          </a:p>
          <a:p>
            <a:pPr lvl="0">
              <a:buNone/>
            </a:pPr>
            <a:r>
              <a:rPr lang="pl-PL" sz="1400" dirty="0"/>
              <a:t>        2) Organizacja Mistrzostw Województwa w różnych dyscyplinach sportowych i kategoriach wiekowych;</a:t>
            </a:r>
          </a:p>
          <a:p>
            <a:pPr lvl="0">
              <a:buNone/>
            </a:pPr>
            <a:r>
              <a:rPr lang="pl-PL" sz="1400" dirty="0"/>
              <a:t>        3) Udział reprezentacji Województwa w finałach Ogólnopolskiej Olimpiady Młodzieży w sportach halowych, letnich i biegach przełajowych.</a:t>
            </a:r>
          </a:p>
          <a:p>
            <a:pPr marL="0" indent="0">
              <a:buClr>
                <a:schemeClr val="accent2"/>
              </a:buClr>
              <a:buSzPct val="80000"/>
              <a:buNone/>
            </a:pPr>
            <a:endParaRPr lang="pl-PL" sz="2000" b="1" dirty="0">
              <a:cs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br>
              <a:rPr lang="pl-PL" sz="2500" b="1">
                <a:solidFill>
                  <a:srgbClr val="000080"/>
                </a:solidFill>
                <a:latin typeface="Arial" charset="0"/>
                <a:cs typeface="Arial" charset="0"/>
              </a:rPr>
            </a:br>
            <a:br>
              <a:rPr lang="pl-PL" sz="2500" b="1">
                <a:solidFill>
                  <a:srgbClr val="000080"/>
                </a:solidFill>
                <a:latin typeface="Arial" charset="0"/>
                <a:cs typeface="Arial" charset="0"/>
              </a:rPr>
            </a:br>
            <a:r>
              <a:rPr lang="pl-PL" sz="4000">
                <a:solidFill>
                  <a:srgbClr val="BC0000"/>
                </a:solidFill>
                <a:latin typeface="Arial" charset="0"/>
                <a:cs typeface="Arial" charset="0"/>
              </a:rPr>
              <a:t>Turystyka i krajoznawstwo</a:t>
            </a:r>
            <a:endParaRPr lang="pl-PL" sz="4000">
              <a:solidFill>
                <a:srgbClr val="BC0000"/>
              </a:solidFill>
              <a:latin typeface="Arial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072437" cy="4895850"/>
          </a:xfrm>
        </p:spPr>
        <p:txBody>
          <a:bodyPr/>
          <a:lstStyle/>
          <a:p>
            <a:pPr marL="609600" indent="-609600"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2800" b="1" dirty="0"/>
          </a:p>
          <a:p>
            <a:pPr marL="0" indent="0">
              <a:buClr>
                <a:srgbClr val="BC0000"/>
              </a:buClr>
              <a:buSzPct val="80000"/>
              <a:buNone/>
            </a:pPr>
            <a:r>
              <a:rPr lang="pl-PL" sz="2400" b="1" dirty="0"/>
              <a:t>Upowszechnianie turystyki i krajoznawstwa (konkurs nr 11) </a:t>
            </a:r>
            <a:r>
              <a:rPr lang="pl-PL" sz="2400" b="1" dirty="0">
                <a:solidFill>
                  <a:srgbClr val="C00000"/>
                </a:solidFill>
              </a:rPr>
              <a:t>250 tys. </a:t>
            </a: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</a:p>
          <a:p>
            <a:pPr marL="0" indent="0">
              <a:buClr>
                <a:srgbClr val="BC0000"/>
              </a:buClr>
              <a:buSzPct val="80000"/>
              <a:buNone/>
            </a:pPr>
            <a:endParaRPr lang="pl-PL" sz="2400" b="1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sz="1400" dirty="0"/>
              <a:t>1) rajdy, marsze na orientacje, gry terenowe, konkursy krajoznawcze, itp.;</a:t>
            </a:r>
          </a:p>
          <a:p>
            <a:pPr>
              <a:buNone/>
            </a:pPr>
            <a:r>
              <a:rPr lang="pl-PL" sz="1400" dirty="0"/>
              <a:t>2) promocja lokalnych marek/krain/produktów turystycznych – </a:t>
            </a:r>
            <a:r>
              <a:rPr lang="pl-PL" sz="1400" b="1" dirty="0"/>
              <a:t>działania lokalne </a:t>
            </a:r>
            <a:r>
              <a:rPr lang="pl-PL" sz="1400" dirty="0"/>
              <a:t>(w tym szkolenia, warsztaty, konferencje, itp.);</a:t>
            </a:r>
          </a:p>
          <a:p>
            <a:pPr>
              <a:buNone/>
            </a:pPr>
            <a:r>
              <a:rPr lang="pl-PL" sz="1400" dirty="0"/>
              <a:t>3) rozwój i promocja szlaków kulturowych (Piastowskiego, św. Jakuba, Wisły) – działania regionalne;</a:t>
            </a:r>
          </a:p>
          <a:p>
            <a:pPr>
              <a:buNone/>
            </a:pPr>
            <a:r>
              <a:rPr lang="pl-PL" sz="1400" dirty="0"/>
              <a:t>4) promocja lokalnych marek/krain/produktów turystycznych oraz kształtowanie współpracy liderów i partnerów w rozwoju marek/krain/produktów turystycznych – </a:t>
            </a:r>
            <a:r>
              <a:rPr lang="pl-PL" sz="1400" b="1" dirty="0"/>
              <a:t>działania regionalne</a:t>
            </a:r>
            <a:r>
              <a:rPr lang="pl-PL" sz="1400" dirty="0"/>
              <a:t>.</a:t>
            </a:r>
          </a:p>
          <a:p>
            <a:endParaRPr lang="pl-PL" sz="1400" dirty="0"/>
          </a:p>
          <a:p>
            <a:pPr>
              <a:buNone/>
            </a:pPr>
            <a:endParaRPr lang="pl-PL" sz="1400" dirty="0"/>
          </a:p>
          <a:p>
            <a:pPr>
              <a:buNone/>
            </a:pPr>
            <a:endParaRPr lang="pl-PL" sz="1400" dirty="0"/>
          </a:p>
          <a:p>
            <a:pPr marL="609600" indent="-609600">
              <a:buClr>
                <a:srgbClr val="BC0000"/>
              </a:buClr>
              <a:buSzPct val="80000"/>
              <a:buFont typeface="Wingdings" pitchFamily="2" charset="2"/>
              <a:buNone/>
            </a:pPr>
            <a:endParaRPr lang="pl-PL" sz="1400" b="1" dirty="0"/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25538"/>
          </a:xfrm>
        </p:spPr>
        <p:txBody>
          <a:bodyPr/>
          <a:lstStyle/>
          <a:p>
            <a:pPr eaLnBrk="1" hangingPunct="1"/>
            <a:r>
              <a:rPr lang="pl-PL" sz="2500" b="1" dirty="0">
                <a:solidFill>
                  <a:srgbClr val="BC0000"/>
                </a:solidFill>
                <a:latin typeface="Arial" charset="0"/>
                <a:cs typeface="Arial" charset="0"/>
              </a:rPr>
              <a:t>Ekologia i ochrona zwierząt oraz ochrona</a:t>
            </a:r>
            <a:br>
              <a:rPr lang="pl-PL" sz="2500" b="1" dirty="0">
                <a:solidFill>
                  <a:srgbClr val="BC0000"/>
                </a:solidFill>
                <a:latin typeface="Arial" charset="0"/>
                <a:cs typeface="Arial" charset="0"/>
              </a:rPr>
            </a:br>
            <a:r>
              <a:rPr lang="pl-PL" sz="2500" b="1" dirty="0">
                <a:solidFill>
                  <a:srgbClr val="BC0000"/>
                </a:solidFill>
                <a:latin typeface="Arial" charset="0"/>
                <a:cs typeface="Arial" charset="0"/>
              </a:rPr>
              <a:t> dziedzictwa przyrodniczego</a:t>
            </a:r>
            <a:endParaRPr lang="pl-PL" sz="4000" dirty="0">
              <a:solidFill>
                <a:srgbClr val="BC0000"/>
              </a:solidFill>
              <a:latin typeface="Arial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072437" cy="4895850"/>
          </a:xfrm>
        </p:spPr>
        <p:txBody>
          <a:bodyPr/>
          <a:lstStyle/>
          <a:p>
            <a:pPr marL="609600" indent="-609600"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2800" b="1" dirty="0"/>
          </a:p>
          <a:p>
            <a:pPr marL="0" indent="0">
              <a:buClr>
                <a:srgbClr val="BC0000"/>
              </a:buClr>
              <a:buSzPct val="80000"/>
              <a:buNone/>
            </a:pPr>
            <a:r>
              <a:rPr lang="pl-PL" sz="2400" b="1" dirty="0"/>
              <a:t>Poprawa kondycji i warunków sanitarnych rodzin pszczelich”(konkurs nr 19) </a:t>
            </a:r>
            <a:r>
              <a:rPr lang="pl-PL" sz="2400" b="1" dirty="0">
                <a:solidFill>
                  <a:srgbClr val="C00000"/>
                </a:solidFill>
              </a:rPr>
              <a:t>500 tys. </a:t>
            </a: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</a:p>
          <a:p>
            <a:pPr marL="0" indent="0">
              <a:buClr>
                <a:srgbClr val="BC0000"/>
              </a:buClr>
              <a:buSzPct val="80000"/>
              <a:buNone/>
            </a:pPr>
            <a:endParaRPr lang="pl-PL" sz="1400" b="1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sz="1400" dirty="0"/>
              <a:t>         1) Poprawa kondycji i warunków sanitarnych rodzin pszczelich”, a tym samym zwiększenie odporności na choroby rodzin pszczelich z terenu województwa kujawsko-pomorskiego. Zakup profesjonalnej mieszanki paszowej;</a:t>
            </a:r>
          </a:p>
          <a:p>
            <a:pPr>
              <a:buNone/>
            </a:pPr>
            <a:r>
              <a:rPr lang="pl-PL" sz="1400" dirty="0"/>
              <a:t>	2) Po stronie oferentów leży opracowanie programu dystrybucji i dystrybucja pokarmu.</a:t>
            </a:r>
          </a:p>
          <a:p>
            <a:pPr>
              <a:buNone/>
            </a:pPr>
            <a:endParaRPr lang="pl-PL" sz="1400" dirty="0"/>
          </a:p>
          <a:p>
            <a:pPr marL="609600" indent="-609600">
              <a:buClr>
                <a:srgbClr val="BC0000"/>
              </a:buClr>
              <a:buSzPct val="80000"/>
              <a:buFont typeface="Wingdings" pitchFamily="2" charset="2"/>
              <a:buNone/>
            </a:pP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1356571944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pl-PL" sz="3200" b="1" dirty="0">
                <a:solidFill>
                  <a:srgbClr val="BC0000"/>
                </a:solidFill>
                <a:latin typeface="Arial" charset="0"/>
              </a:rPr>
            </a:br>
            <a:r>
              <a:rPr lang="pl-PL" sz="3600" dirty="0">
                <a:solidFill>
                  <a:srgbClr val="BC0000"/>
                </a:solidFill>
                <a:latin typeface="Arial" charset="0"/>
              </a:rPr>
              <a:t>Rozwój społeczeństwa obywatelskiego</a:t>
            </a:r>
            <a:br>
              <a:rPr lang="pl-PL" sz="3200" dirty="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sz="3200" dirty="0">
              <a:solidFill>
                <a:srgbClr val="6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784976" cy="5184576"/>
          </a:xfrm>
        </p:spPr>
        <p:txBody>
          <a:bodyPr/>
          <a:lstStyle/>
          <a:p>
            <a:pPr marL="0" indent="0">
              <a:buClr>
                <a:srgbClr val="BC0000"/>
              </a:buClr>
              <a:buSzPct val="80000"/>
              <a:buNone/>
            </a:pPr>
            <a:r>
              <a:rPr lang="pl-PL" sz="2400" b="1" dirty="0"/>
              <a:t>Dofinansowanie wkładu własnego organizacji w przypadku uzyskania dotacji ze źródeł zewnętrznych</a:t>
            </a:r>
            <a:r>
              <a:rPr lang="pl-PL" sz="2400" dirty="0"/>
              <a:t> </a:t>
            </a:r>
            <a:r>
              <a:rPr lang="pl-PL" sz="2400" b="1" dirty="0"/>
              <a:t>(spoza samorządu wojewódzkiego i lokalnych) </a:t>
            </a:r>
            <a:r>
              <a:rPr lang="pl-PL" sz="2400" b="1" dirty="0">
                <a:solidFill>
                  <a:srgbClr val="C00000"/>
                </a:solidFill>
              </a:rPr>
              <a:t>65 tys. </a:t>
            </a: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  <a:endParaRPr lang="pl-PL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1400" b="1" dirty="0"/>
              <a:t>1) </a:t>
            </a:r>
            <a:r>
              <a:rPr lang="pl-PL" sz="1400" dirty="0"/>
              <a:t>Konkurs obejmuje wsparcie realizacji zadań publicznych </a:t>
            </a:r>
            <a:r>
              <a:rPr lang="pl-PL" sz="1400" b="1" dirty="0"/>
              <a:t>o znaczeniu regionalnym i ponadregionalnym, </a:t>
            </a:r>
            <a:r>
              <a:rPr lang="pl-PL" sz="1400" dirty="0"/>
              <a:t>realizowanych z wykorzystaniem środków finansowych zewnętrznych</a:t>
            </a:r>
            <a:r>
              <a:rPr lang="pl-PL" sz="1400" b="1" dirty="0"/>
              <a:t>.</a:t>
            </a:r>
          </a:p>
          <a:p>
            <a:pPr marL="0" indent="0">
              <a:buNone/>
            </a:pPr>
            <a:r>
              <a:rPr lang="pl-PL" sz="1400" b="1" dirty="0"/>
              <a:t>2)</a:t>
            </a:r>
            <a:r>
              <a:rPr lang="pl-PL" sz="1400" dirty="0"/>
              <a:t> Aby ubiegać się o dofinansowanie w ramach konkursu, </a:t>
            </a:r>
            <a:r>
              <a:rPr lang="pl-PL" sz="1400" b="1" dirty="0"/>
              <a:t>podmioty muszą mieć przyznaną dotację z funduszy zewnętrznych</a:t>
            </a:r>
            <a:r>
              <a:rPr lang="pl-PL" sz="1400" dirty="0"/>
              <a:t>, (fundusze Unii Europejskiej oraz inne fundusze zagraniczne i krajowe, z wyłączeniem środków z budżetu samorządów–wojewódzkiego i samorządów lokalnych). </a:t>
            </a:r>
            <a:r>
              <a:rPr lang="pl-PL" sz="1400" b="1" dirty="0">
                <a:solidFill>
                  <a:srgbClr val="C00000"/>
                </a:solidFill>
              </a:rPr>
              <a:t>Nabór ciągły do 30 września.</a:t>
            </a:r>
          </a:p>
          <a:p>
            <a:pPr marL="0" indent="0">
              <a:buClr>
                <a:srgbClr val="BC0000"/>
              </a:buClr>
              <a:buSzPct val="80000"/>
              <a:buNone/>
            </a:pPr>
            <a:r>
              <a:rPr lang="pl-PL" sz="2400" b="1" dirty="0"/>
              <a:t>Zlecenie organizacji pozarządowej zorganizowania Forum Organizacji Pozarządowych Województwa Kujawsko-Pomorskiego </a:t>
            </a:r>
            <a:r>
              <a:rPr lang="pl-PL" sz="2400" b="1" dirty="0">
                <a:solidFill>
                  <a:srgbClr val="C00000"/>
                </a:solidFill>
              </a:rPr>
              <a:t>30 tys.</a:t>
            </a:r>
            <a:r>
              <a:rPr lang="pl-PL" sz="2400" b="1" i="1" dirty="0">
                <a:solidFill>
                  <a:srgbClr val="C00000"/>
                </a:solidFill>
              </a:rPr>
              <a:t> wyłącznie na tryb konkursowy</a:t>
            </a:r>
            <a:endParaRPr lang="pl-PL" sz="2400" i="1" u="sng" dirty="0"/>
          </a:p>
          <a:p>
            <a:pPr marL="0" indent="0">
              <a:buClr>
                <a:srgbClr val="BC0000"/>
              </a:buClr>
              <a:buSzPct val="80000"/>
              <a:buNone/>
            </a:pPr>
            <a:r>
              <a:rPr lang="pl-PL" sz="2400" b="1" dirty="0"/>
              <a:t>Zorganizowanie i przeprowadzenie bloku szkoleniowo-doradczego, skierowanego do organizacji pozarządowych - kilkanaście szkoleń i doradztwa w ciągu roku w tym z obsługi systemu WITKAC.</a:t>
            </a:r>
            <a:br>
              <a:rPr lang="pl-PL" sz="2400" b="1" dirty="0"/>
            </a:br>
            <a:r>
              <a:rPr lang="pl-PL" sz="2400" b="1" dirty="0">
                <a:solidFill>
                  <a:srgbClr val="C00000"/>
                </a:solidFill>
              </a:rPr>
              <a:t>30 tys. </a:t>
            </a:r>
            <a:r>
              <a:rPr lang="pl-PL" sz="2400" b="1" i="1" dirty="0">
                <a:solidFill>
                  <a:srgbClr val="C00000"/>
                </a:solidFill>
              </a:rPr>
              <a:t>wyłącznie na tryb konkursowy</a:t>
            </a:r>
            <a:endParaRPr lang="pl-PL" sz="2400" b="1" dirty="0">
              <a:solidFill>
                <a:srgbClr val="C00000"/>
              </a:solidFill>
            </a:endParaRPr>
          </a:p>
          <a:p>
            <a:pPr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2400" b="1" dirty="0"/>
          </a:p>
          <a:p>
            <a:pPr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2800" b="1" dirty="0"/>
          </a:p>
          <a:p>
            <a:pPr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2800" b="1" dirty="0"/>
          </a:p>
          <a:p>
            <a:pPr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2800" b="1" dirty="0"/>
          </a:p>
          <a:p>
            <a:pPr>
              <a:buFont typeface="Arial" charset="0"/>
              <a:buNone/>
            </a:pPr>
            <a:endParaRPr lang="pl-PL" sz="2800" b="1" dirty="0"/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Obraz 3" descr="podklad z herb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2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ytuł 1"/>
          <p:cNvSpPr>
            <a:spLocks noGrp="1"/>
          </p:cNvSpPr>
          <p:nvPr>
            <p:ph type="ctrTitle"/>
          </p:nvPr>
        </p:nvSpPr>
        <p:spPr>
          <a:xfrm>
            <a:off x="0" y="476250"/>
            <a:ext cx="7488238" cy="6192838"/>
          </a:xfrm>
        </p:spPr>
        <p:txBody>
          <a:bodyPr/>
          <a:lstStyle/>
          <a:p>
            <a:pPr algn="l" eaLnBrk="1" hangingPunct="1">
              <a:buClr>
                <a:schemeClr val="accent2"/>
              </a:buClr>
            </a:pPr>
            <a:r>
              <a:rPr lang="pl-PL" sz="2800" u="sng" dirty="0">
                <a:solidFill>
                  <a:srgbClr val="BC0000"/>
                </a:solidFill>
              </a:rPr>
              <a:t>Współpraca o charakterze pozafinansowym</a:t>
            </a:r>
            <a:br>
              <a:rPr lang="pl-PL" sz="2800" u="sng" dirty="0">
                <a:solidFill>
                  <a:srgbClr val="BC0000"/>
                </a:solidFill>
              </a:rPr>
            </a:br>
            <a:br>
              <a:rPr lang="pl-PL" sz="1600" b="1" dirty="0">
                <a:solidFill>
                  <a:srgbClr val="BC0000"/>
                </a:solidFill>
              </a:rPr>
            </a:br>
            <a:r>
              <a:rPr lang="pl-PL" sz="1400" b="1" i="1" dirty="0"/>
              <a:t> </a:t>
            </a:r>
            <a:r>
              <a:rPr lang="pl-PL" sz="1400" b="1" dirty="0"/>
              <a:t>Działania na rzecz trzeciego sektora realizowane przez  Biuro Współpracy </a:t>
            </a:r>
            <a:br>
              <a:rPr lang="pl-PL" sz="1400" b="1" dirty="0"/>
            </a:br>
            <a:r>
              <a:rPr lang="pl-PL" sz="1400" b="1" dirty="0"/>
              <a:t> z Organizacjami Pozarządowymi i we współpracy z organizacjami pozarządowymi:</a:t>
            </a:r>
            <a:br>
              <a:rPr lang="pl-PL" sz="1400" b="1" dirty="0"/>
            </a:br>
            <a:br>
              <a:rPr lang="pl-PL" sz="1400" b="1" dirty="0"/>
            </a:br>
            <a:r>
              <a:rPr lang="pl-PL" sz="1400" b="1" dirty="0"/>
              <a:t>- </a:t>
            </a:r>
            <a:r>
              <a:rPr lang="pl-PL" sz="1400" dirty="0"/>
              <a:t>Administrowanie </a:t>
            </a:r>
            <a:r>
              <a:rPr lang="pl-PL" sz="1400" b="1" dirty="0"/>
              <a:t>strony internetowej  </a:t>
            </a:r>
            <a:r>
              <a:rPr lang="pl-PL" sz="1400" u="sng" dirty="0">
                <a:hlinkClick r:id="rId3"/>
              </a:rPr>
              <a:t>ngo.kujawsko-pomorskie.pl</a:t>
            </a:r>
            <a:r>
              <a:rPr lang="pl-PL" sz="1400" dirty="0"/>
              <a:t>  działającej </a:t>
            </a:r>
            <a:br>
              <a:rPr lang="pl-PL" sz="1400" dirty="0"/>
            </a:br>
            <a:r>
              <a:rPr lang="pl-PL" sz="1400" dirty="0"/>
              <a:t>w ramach portalu województwa, aktualizacja bazy organizacji pozarządowych oraz redagowanie i przesyłanie </a:t>
            </a:r>
            <a:r>
              <a:rPr lang="pl-PL" sz="1400" b="1" dirty="0" err="1"/>
              <a:t>newslettera</a:t>
            </a:r>
            <a:r>
              <a:rPr lang="pl-PL" sz="1400" dirty="0"/>
              <a:t> dla organizacji pozarządowych;</a:t>
            </a:r>
            <a:br>
              <a:rPr lang="pl-PL" sz="1400" b="1" dirty="0"/>
            </a:br>
            <a:br>
              <a:rPr lang="pl-PL" sz="1400" dirty="0"/>
            </a:br>
            <a:r>
              <a:rPr lang="pl-PL" sz="1400" dirty="0"/>
              <a:t>- realizacja Konkursu o nagrodę Marszałka Województwa pn. </a:t>
            </a:r>
            <a:r>
              <a:rPr lang="pl-PL" sz="1400" b="1" dirty="0"/>
              <a:t>„Rodzynki z </a:t>
            </a:r>
            <a:r>
              <a:rPr lang="pl-PL" sz="1400" b="1" dirty="0" err="1"/>
              <a:t>pozarządówki</a:t>
            </a:r>
            <a:r>
              <a:rPr lang="pl-PL" sz="1400" b="1" dirty="0"/>
              <a:t>” </a:t>
            </a:r>
            <a:r>
              <a:rPr lang="pl-PL" sz="1400" dirty="0"/>
              <a:t>– nagrodzenie dobrych praktyk – ogłoszenie XVII edycji – luty/marzec 2024 - pula na nagrody 40 </a:t>
            </a:r>
            <a:r>
              <a:rPr lang="pl-PL" sz="1400" dirty="0" err="1"/>
              <a:t>tys.zł</a:t>
            </a:r>
            <a:r>
              <a:rPr lang="pl-PL" sz="1400"/>
              <a:t>.;</a:t>
            </a: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- </a:t>
            </a:r>
            <a:r>
              <a:rPr lang="pl-PL" sz="1400" b="1" dirty="0"/>
              <a:t>Coroczne Forum Organizacji  Pozarządowych Województwa Kujawsko-Pomorskiego – zadanie zlecone. </a:t>
            </a:r>
            <a:r>
              <a:rPr lang="pl-PL" sz="1400" dirty="0"/>
              <a:t>Największa konferencja dla organizacji pozarządowych w województwie której corocznie udział bierze ponad 100 osób z różnych organizacji;</a:t>
            </a: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- </a:t>
            </a:r>
            <a:r>
              <a:rPr lang="pl-PL" sz="1400" b="1" dirty="0"/>
              <a:t>bezpłatne doradztwo dla NGO z dziedziny prawa i rachunkowości </a:t>
            </a:r>
            <a:r>
              <a:rPr lang="pl-PL" sz="1400" dirty="0"/>
              <a:t>– doradztwo odbywa cię cyklicznie w trybie comiesięcznym od lutego do połowy grudnia z przerwą wakacyjną. Z doradztwa mogą korzystać tak organizacje pozarządowe jak i grupy nieformalne bądź liderzy społeczni - na etapie tworzenia organizacji;</a:t>
            </a: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- </a:t>
            </a:r>
            <a:r>
              <a:rPr lang="pl-PL" sz="1400" b="1" dirty="0"/>
              <a:t>Nieodpłatne użyczanie </a:t>
            </a:r>
            <a:r>
              <a:rPr lang="pl-PL" sz="1400" b="1" dirty="0" err="1"/>
              <a:t>sal</a:t>
            </a:r>
            <a:r>
              <a:rPr lang="pl-PL" sz="1400" b="1" dirty="0"/>
              <a:t> konferencyjnych i sprzętu multimedialnego oraz pomoc w rekrutacji uczestników projektów realizowanych przez Ngo-</a:t>
            </a:r>
            <a:r>
              <a:rPr lang="pl-PL" sz="1400" b="1" dirty="0" err="1"/>
              <a:t>sy</a:t>
            </a:r>
            <a:r>
              <a:rPr lang="pl-PL" sz="1400" b="1" dirty="0"/>
              <a:t>;</a:t>
            </a:r>
            <a:br>
              <a:rPr lang="pl-PL" sz="1400" b="1" dirty="0"/>
            </a:br>
            <a:br>
              <a:rPr lang="pl-PL" sz="1400" b="1" dirty="0"/>
            </a:br>
            <a:r>
              <a:rPr lang="pl-PL" sz="1400" b="1" dirty="0"/>
              <a:t>- bezpośrednie wsparcie merytoryczne w siedzibie biura oraz za pomocą innych możliwości komunikacji.</a:t>
            </a:r>
            <a:br>
              <a:rPr lang="pl-PL" sz="1400" dirty="0"/>
            </a:br>
            <a:br>
              <a:rPr lang="pl-PL" sz="1400" dirty="0"/>
            </a:br>
            <a:endParaRPr lang="pl-PL" sz="1400" dirty="0"/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837853"/>
          </a:xfrm>
        </p:spPr>
        <p:txBody>
          <a:bodyPr/>
          <a:lstStyle/>
          <a:p>
            <a:pPr eaLnBrk="1" hangingPunct="1"/>
            <a:r>
              <a:rPr lang="pl-PL" sz="2800" b="1" dirty="0">
                <a:solidFill>
                  <a:schemeClr val="accent1"/>
                </a:solidFill>
              </a:rPr>
              <a:t>Biuro Współpracy z Organizacjami Pozarządowymi </a:t>
            </a:r>
            <a:br>
              <a:rPr lang="pl-PL" sz="2800" b="1" dirty="0">
                <a:solidFill>
                  <a:schemeClr val="accent1"/>
                </a:solidFill>
              </a:rPr>
            </a:br>
            <a:r>
              <a:rPr lang="pl-PL" sz="2800" b="1" dirty="0">
                <a:solidFill>
                  <a:schemeClr val="accent1"/>
                </a:solidFill>
              </a:rPr>
              <a:t>w Urzędzie Marszałkowskim Województwa </a:t>
            </a:r>
            <a:br>
              <a:rPr lang="pl-PL" sz="2800" b="1" dirty="0">
                <a:solidFill>
                  <a:schemeClr val="accent1"/>
                </a:solidFill>
              </a:rPr>
            </a:br>
            <a:r>
              <a:rPr lang="pl-PL" sz="2800" b="1" dirty="0">
                <a:solidFill>
                  <a:schemeClr val="accent1"/>
                </a:solidFill>
              </a:rPr>
              <a:t>Kujawsko-Pomorskiego w Toruniu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45269" y="2996952"/>
            <a:ext cx="8653462" cy="2356815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1" dirty="0"/>
              <a:t>Nikogo nie zostawiamy bez pomocy !!!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rgbClr val="BC0000"/>
                </a:solid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ngo@kujawsko-pomorskie.pl</a:t>
            </a:r>
            <a:endParaRPr lang="pl-PL" sz="3600" dirty="0">
              <a:solidFill>
                <a:srgbClr val="BC000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pl-PL" sz="3600" dirty="0">
                <a:solidFill>
                  <a:srgbClr val="BC000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ngo.kujawsko-pomorskie.pl</a:t>
            </a:r>
            <a:r>
              <a:rPr lang="pl-PL" sz="3600" dirty="0">
                <a:solidFill>
                  <a:srgbClr val="BC0000"/>
                </a:solidFill>
                <a:latin typeface="Calibri" pitchFamily="34" charset="0"/>
              </a:rPr>
              <a:t> </a:t>
            </a:r>
          </a:p>
          <a:p>
            <a:pPr marL="0" indent="0" algn="ctr">
              <a:buNone/>
            </a:pP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942818038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403350" y="1571625"/>
            <a:ext cx="774065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0" lang="pl-PL" sz="2000" dirty="0">
              <a:latin typeface="Verdana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kumimoji="0" lang="pl-P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6" name="Prostokąt 3"/>
          <p:cNvSpPr>
            <a:spLocks noChangeArrowheads="1"/>
          </p:cNvSpPr>
          <p:nvPr/>
        </p:nvSpPr>
        <p:spPr bwMode="auto">
          <a:xfrm>
            <a:off x="4000500" y="3786188"/>
            <a:ext cx="485775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600" dirty="0"/>
              <a:t>	</a:t>
            </a:r>
            <a:r>
              <a:rPr lang="pl-PL" dirty="0">
                <a:latin typeface="Calibri" pitchFamily="34" charset="0"/>
              </a:rPr>
              <a:t>Piotr Niedziałkowski</a:t>
            </a:r>
            <a:endParaRPr lang="pl-PL" dirty="0"/>
          </a:p>
          <a:p>
            <a:r>
              <a:rPr lang="pl-PL" sz="1600" dirty="0">
                <a:latin typeface="Calibri" pitchFamily="34" charset="0"/>
              </a:rPr>
              <a:t>	Kierownik</a:t>
            </a:r>
            <a:br>
              <a:rPr lang="pl-PL" sz="1600" dirty="0">
                <a:latin typeface="Calibri" pitchFamily="34" charset="0"/>
              </a:rPr>
            </a:br>
            <a:r>
              <a:rPr lang="pl-PL" sz="1600" dirty="0">
                <a:latin typeface="Calibri" pitchFamily="34" charset="0"/>
              </a:rPr>
              <a:t>	Biura Współpracy</a:t>
            </a:r>
          </a:p>
          <a:p>
            <a:r>
              <a:rPr lang="pl-PL" sz="1600" dirty="0">
                <a:latin typeface="Calibri" pitchFamily="34" charset="0"/>
              </a:rPr>
              <a:t>	z Organizacjami Pozarządowymi 	UMWK-P</a:t>
            </a:r>
          </a:p>
          <a:p>
            <a:endParaRPr lang="pl-PL" sz="1600" dirty="0">
              <a:latin typeface="Calibri" pitchFamily="34" charset="0"/>
            </a:endParaRPr>
          </a:p>
          <a:p>
            <a:r>
              <a:rPr lang="pl-PL" sz="1600" dirty="0">
                <a:latin typeface="Calibri" pitchFamily="34" charset="0"/>
              </a:rPr>
              <a:t>	tel. 571 204 292</a:t>
            </a:r>
          </a:p>
          <a:p>
            <a:r>
              <a:rPr lang="pl-PL" sz="1600" dirty="0">
                <a:latin typeface="Calibri" pitchFamily="34" charset="0"/>
              </a:rPr>
              <a:t>	e-mail: </a:t>
            </a:r>
            <a:r>
              <a:rPr lang="pl-PL" sz="1600" dirty="0" err="1">
                <a:solidFill>
                  <a:srgbClr val="BC0000"/>
                </a:solid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ngo@kujawsko-pomorskie.pl</a:t>
            </a:r>
            <a:endParaRPr lang="pl-PL" sz="1600" dirty="0">
              <a:solidFill>
                <a:srgbClr val="BC0000"/>
              </a:solidFill>
              <a:latin typeface="Calibri" pitchFamily="34" charset="0"/>
            </a:endParaRPr>
          </a:p>
          <a:p>
            <a:r>
              <a:rPr lang="pl-PL" sz="1600" dirty="0">
                <a:solidFill>
                  <a:srgbClr val="BC0000"/>
                </a:solidFill>
                <a:latin typeface="Calibri" pitchFamily="34" charset="0"/>
              </a:rPr>
              <a:t>	</a:t>
            </a:r>
            <a:r>
              <a:rPr lang="pl-PL" sz="1600" dirty="0">
                <a:solidFill>
                  <a:srgbClr val="BC000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ngo.kujawsko-pomorskie.pl</a:t>
            </a:r>
            <a:r>
              <a:rPr lang="pl-PL" sz="1600" dirty="0">
                <a:solidFill>
                  <a:srgbClr val="BC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1987" name="Tytuł 4"/>
          <p:cNvSpPr>
            <a:spLocks noGrp="1"/>
          </p:cNvSpPr>
          <p:nvPr>
            <p:ph type="title"/>
          </p:nvPr>
        </p:nvSpPr>
        <p:spPr>
          <a:xfrm>
            <a:off x="457200" y="2071688"/>
            <a:ext cx="8229600" cy="1643062"/>
          </a:xfrm>
        </p:spPr>
        <p:txBody>
          <a:bodyPr/>
          <a:lstStyle/>
          <a:p>
            <a:pPr eaLnBrk="1" hangingPunct="1"/>
            <a:r>
              <a:rPr lang="pl-PL" dirty="0"/>
              <a:t>   </a:t>
            </a:r>
            <a:r>
              <a:rPr lang="pl-PL" dirty="0">
                <a:latin typeface="Arial" charset="0"/>
              </a:rPr>
              <a:t>Dziękuję za uwagę</a:t>
            </a:r>
          </a:p>
        </p:txBody>
      </p:sp>
      <p:pic>
        <p:nvPicPr>
          <p:cNvPr id="41988" name="Picture 7" descr="herb duz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785813"/>
            <a:ext cx="12477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908720"/>
            <a:ext cx="8229600" cy="194391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000" b="1" dirty="0"/>
          </a:p>
          <a:p>
            <a:pPr eaLnBrk="1" hangingPunct="1">
              <a:lnSpc>
                <a:spcPct val="80000"/>
              </a:lnSpc>
              <a:buClr>
                <a:srgbClr val="BC0000"/>
              </a:buClr>
              <a:buSzPct val="80000"/>
              <a:buFont typeface="Arial" charset="0"/>
              <a:buNone/>
            </a:pPr>
            <a:r>
              <a:rPr lang="pl-PL" sz="2000" b="1" dirty="0"/>
              <a:t> </a:t>
            </a: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r>
              <a:rPr lang="pl-PL" sz="4000" b="1" dirty="0">
                <a:solidFill>
                  <a:srgbClr val="C00000"/>
                </a:solidFill>
              </a:rPr>
              <a:t>Generator ofert „WITKAC”</a:t>
            </a: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endParaRPr lang="pl-PL" sz="4000" b="1" dirty="0">
              <a:solidFill>
                <a:srgbClr val="6B9F25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r>
              <a:rPr lang="pl-PL" sz="4000" b="1" dirty="0">
                <a:solidFill>
                  <a:srgbClr val="00800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ngo.kujawsko-pomorskie.pl</a:t>
            </a:r>
            <a:endParaRPr lang="pl-PL" sz="4000" b="1" dirty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r>
              <a:rPr lang="pl-PL" sz="4000" b="1" dirty="0">
                <a:solidFill>
                  <a:srgbClr val="008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witkac.pl</a:t>
            </a:r>
            <a:r>
              <a:rPr lang="pl-PL" sz="4000" b="1" dirty="0">
                <a:solidFill>
                  <a:srgbClr val="008000"/>
                </a:solidFill>
              </a:rPr>
              <a:t> </a:t>
            </a:r>
            <a:br>
              <a:rPr lang="pl-PL" sz="4000" b="1" dirty="0">
                <a:solidFill>
                  <a:srgbClr val="00B050"/>
                </a:solidFill>
              </a:rPr>
            </a:br>
            <a:endParaRPr lang="pl-PL" sz="4000" b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r>
              <a:rPr lang="pl-PL" sz="3600" b="1" dirty="0">
                <a:solidFill>
                  <a:srgbClr val="C00000"/>
                </a:solidFill>
              </a:rPr>
              <a:t>Ogłoszenie konkursów – na podstawie prowizorium budżetowego - grudzień 2023 r.</a:t>
            </a: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endParaRPr lang="pl-PL" sz="40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endParaRPr lang="pl-PL" sz="40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BC0000"/>
              </a:buClr>
              <a:buSzPct val="80000"/>
              <a:buFont typeface="Wingdings" pitchFamily="2" charset="2"/>
              <a:buNone/>
            </a:pPr>
            <a:endParaRPr lang="pl-PL" sz="2000" b="1" dirty="0"/>
          </a:p>
          <a:p>
            <a:pPr eaLnBrk="1" hangingPunct="1">
              <a:lnSpc>
                <a:spcPct val="80000"/>
              </a:lnSpc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2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pl-PL" sz="2600" b="1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260648"/>
            <a:ext cx="8229600" cy="194391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000" b="1" dirty="0"/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Font typeface="Arial" charset="0"/>
              <a:buNone/>
            </a:pPr>
            <a:r>
              <a:rPr lang="pl-PL" sz="2000" b="1" dirty="0">
                <a:solidFill>
                  <a:srgbClr val="008000"/>
                </a:solidFill>
              </a:rPr>
              <a:t> </a:t>
            </a:r>
            <a:r>
              <a:rPr lang="pl-PL" sz="4000" b="1" dirty="0">
                <a:solidFill>
                  <a:srgbClr val="00800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ngo.kujawsko-pomorskie.pl</a:t>
            </a:r>
            <a:endParaRPr lang="pl-PL" sz="4000" b="1" dirty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r>
              <a:rPr lang="pl-PL" sz="4000" b="1" dirty="0">
                <a:solidFill>
                  <a:srgbClr val="008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witkac.pl</a:t>
            </a:r>
            <a:r>
              <a:rPr lang="pl-PL" sz="4000" b="1" dirty="0">
                <a:solidFill>
                  <a:srgbClr val="008000"/>
                </a:solidFill>
              </a:rPr>
              <a:t> </a:t>
            </a:r>
            <a:r>
              <a:rPr lang="pl-PL" sz="4000" b="1" dirty="0">
                <a:solidFill>
                  <a:srgbClr val="B80000"/>
                </a:solidFill>
              </a:rPr>
              <a:t>bądź</a:t>
            </a:r>
            <a:r>
              <a:rPr lang="pl-PL" sz="4000" b="1" dirty="0">
                <a:solidFill>
                  <a:srgbClr val="008000"/>
                </a:solidFill>
              </a:rPr>
              <a:t> https://witkac.pl</a:t>
            </a:r>
            <a:br>
              <a:rPr lang="pl-PL" sz="4000" b="1" dirty="0">
                <a:solidFill>
                  <a:srgbClr val="008000"/>
                </a:solidFill>
              </a:rPr>
            </a:br>
            <a:endParaRPr lang="pl-PL" sz="4000" b="1" dirty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endParaRPr lang="pl-PL" sz="40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endParaRPr lang="pl-PL" sz="40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BC0000"/>
              </a:buClr>
              <a:buSzPct val="80000"/>
              <a:buFont typeface="Wingdings" pitchFamily="2" charset="2"/>
              <a:buNone/>
            </a:pPr>
            <a:endParaRPr lang="pl-PL" sz="2000" b="1" dirty="0"/>
          </a:p>
          <a:p>
            <a:pPr eaLnBrk="1" hangingPunct="1">
              <a:lnSpc>
                <a:spcPct val="80000"/>
              </a:lnSpc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2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pl-PL" sz="26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A711021-5E97-60D0-D2F4-7140B1BA3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27280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13135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r>
              <a:rPr lang="pl-PL" sz="4000" b="1" dirty="0">
                <a:solidFill>
                  <a:srgbClr val="C00000"/>
                </a:solidFill>
              </a:rPr>
              <a:t>Generator ofert „WITKAC”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Spotkania informacyjne nt. obsługi systemu Witkac w Bydgoszczy i Toruniu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„Jak przygotować ofertę w </a:t>
            </a:r>
            <a:r>
              <a:rPr lang="pl-PL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Witkacu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 ramach konkursów Województwa Kujawsko-Pomorskiego dla NGO”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zasady składania ofert w ramach konkursów dla organizacji pozarządowych – edycja 2024 – ogłaszanych przez Urząd Marszałkowski Województwa Kujawsko-Pomorskiego.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podstawowe funkcjonalności </a:t>
            </a:r>
            <a:r>
              <a:rPr lang="pl-PL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Witkaca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mówiony zostanie także wzór oferty realizacji zadania publicznego: syntetyczny opis zadania, działania, rezultaty, harmonogram itp.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Gdzie i kiedy?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 grudnia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Bydgoszcz, BCOPW, </a:t>
            </a:r>
            <a:r>
              <a:rPr lang="pl-PL" sz="14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Gdańska 5, 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godz. 10.00-13.00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 grudnia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Toruń, Urząd Marszałkowski, pl. Teatralny 2, sala Patio (I piętro), godz. 12.00-15.00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się zgłosić?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mail na adres </a:t>
            </a:r>
            <a:r>
              <a:rPr lang="pl-PL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rozwoj@tlok.pl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podając imię i nazwisko oraz nazwę reprezentowanej organizacji, w tytule maila wpisując „spotkanie nt. </a:t>
            </a:r>
            <a:r>
              <a:rPr lang="pl-PL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Witkaca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endParaRPr lang="pl-PL" sz="10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BC0000"/>
              </a:buClr>
              <a:buSzPct val="80000"/>
              <a:buFont typeface="Wingdings" pitchFamily="2" charset="2"/>
              <a:buNone/>
            </a:pPr>
            <a:endParaRPr lang="pl-PL" sz="1000" b="1" dirty="0"/>
          </a:p>
          <a:p>
            <a:pPr eaLnBrk="1" hangingPunct="1">
              <a:lnSpc>
                <a:spcPct val="80000"/>
              </a:lnSpc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1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3520739772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r>
              <a:rPr lang="pl-PL" sz="4000" b="1" dirty="0">
                <a:solidFill>
                  <a:srgbClr val="C00000"/>
                </a:solidFill>
              </a:rPr>
              <a:t>Dla kogo konkursy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Stowarzyszenia rejestrowe,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Fundacje,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Kluby sportowe,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KGW – zarejestrowane w ARIMR,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Stowarzyszenia zwykłe – ułomna osobowość prawna,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Wszystkie podmioty posiadające pełną, bądź ułomną osobowość prawną.</a:t>
            </a:r>
            <a:endParaRPr lang="pl-PL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rgbClr val="BC0000"/>
              </a:buClr>
              <a:buSzPct val="80000"/>
              <a:buNone/>
            </a:pPr>
            <a:endParaRPr lang="pl-PL" sz="10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BC0000"/>
              </a:buClr>
              <a:buSzPct val="80000"/>
              <a:buFont typeface="Wingdings" pitchFamily="2" charset="2"/>
              <a:buNone/>
            </a:pPr>
            <a:endParaRPr lang="pl-PL" sz="1000" b="1" dirty="0"/>
          </a:p>
          <a:p>
            <a:pPr eaLnBrk="1" hangingPunct="1">
              <a:lnSpc>
                <a:spcPct val="80000"/>
              </a:lnSpc>
              <a:buClr>
                <a:srgbClr val="BC0000"/>
              </a:buClr>
              <a:buSzPct val="80000"/>
              <a:buFont typeface="Wingdings" pitchFamily="2" charset="2"/>
              <a:buChar char="q"/>
            </a:pPr>
            <a:endParaRPr lang="pl-PL" sz="1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84939427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05875" cy="1138238"/>
          </a:xfrm>
        </p:spPr>
        <p:txBody>
          <a:bodyPr/>
          <a:lstStyle/>
          <a:p>
            <a:pPr eaLnBrk="1" hangingPunct="1"/>
            <a:br>
              <a:rPr lang="pl-PL" sz="4000">
                <a:solidFill>
                  <a:srgbClr val="C00000"/>
                </a:solidFill>
                <a:latin typeface="Arial" charset="0"/>
              </a:rPr>
            </a:br>
            <a:r>
              <a:rPr lang="pl-PL" sz="4000">
                <a:solidFill>
                  <a:srgbClr val="C00000"/>
                </a:solidFill>
                <a:latin typeface="Arial" charset="0"/>
              </a:rPr>
              <a:t>Informacje ogólne</a:t>
            </a:r>
            <a:r>
              <a:rPr lang="pl-PL" sz="3600">
                <a:solidFill>
                  <a:srgbClr val="C00000"/>
                </a:solidFill>
                <a:latin typeface="Arial" charset="0"/>
              </a:rPr>
              <a:t> </a:t>
            </a:r>
            <a:br>
              <a:rPr lang="pl-PL" sz="3600">
                <a:solidFill>
                  <a:srgbClr val="C00000"/>
                </a:solidFill>
                <a:latin typeface="Arial" charset="0"/>
              </a:rPr>
            </a:br>
            <a:endParaRPr lang="pl-PL" sz="36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125538"/>
            <a:ext cx="8391525" cy="4895850"/>
          </a:xfrm>
        </p:spPr>
        <p:txBody>
          <a:bodyPr/>
          <a:lstStyle/>
          <a:p>
            <a:pPr marL="0" indent="0" algn="ctr" eaLnBrk="1" hangingPunct="1">
              <a:lnSpc>
                <a:spcPct val="70000"/>
              </a:lnSpc>
              <a:buClr>
                <a:srgbClr val="BC0000"/>
              </a:buClr>
              <a:buSzPct val="80000"/>
              <a:buFont typeface="Wingdings" pitchFamily="2" charset="2"/>
              <a:buNone/>
              <a:defRPr/>
            </a:pPr>
            <a:r>
              <a:rPr lang="pl-PL" sz="2400" b="1" dirty="0"/>
              <a:t>Współpraca odbywa się w dwóch formach - finansowej </a:t>
            </a:r>
            <a:br>
              <a:rPr lang="pl-PL" sz="2400" b="1" dirty="0"/>
            </a:br>
            <a:r>
              <a:rPr lang="pl-PL" sz="2400" b="1" dirty="0"/>
              <a:t>i pozafinansowej</a:t>
            </a:r>
          </a:p>
          <a:p>
            <a:pPr marL="0" indent="0" eaLnBrk="1" hangingPunct="1">
              <a:lnSpc>
                <a:spcPct val="70000"/>
              </a:lnSpc>
              <a:buClr>
                <a:srgbClr val="BC0000"/>
              </a:buClr>
              <a:buSzPct val="80000"/>
              <a:buFont typeface="Wingdings" pitchFamily="2" charset="2"/>
              <a:buNone/>
              <a:defRPr/>
            </a:pPr>
            <a:endParaRPr lang="pl-PL" sz="2400" b="1" dirty="0"/>
          </a:p>
          <a:p>
            <a:pPr marL="0" indent="0" eaLnBrk="1" hangingPunct="1">
              <a:lnSpc>
                <a:spcPct val="70000"/>
              </a:lnSpc>
              <a:buClr>
                <a:srgbClr val="BC0000"/>
              </a:buClr>
              <a:buSzPct val="80000"/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BC0000"/>
                </a:solidFill>
              </a:rPr>
              <a:t>samorząd województwa zleca realizację zadań publicznych organizacjom pozarządowymi innym podmiotom działającym </a:t>
            </a:r>
            <a:br>
              <a:rPr lang="pl-PL" sz="2400" b="1" dirty="0">
                <a:solidFill>
                  <a:srgbClr val="BC0000"/>
                </a:solidFill>
              </a:rPr>
            </a:br>
            <a:r>
              <a:rPr lang="pl-PL" sz="2400" b="1" dirty="0">
                <a:solidFill>
                  <a:srgbClr val="BC0000"/>
                </a:solidFill>
              </a:rPr>
              <a:t>w sferze pożytku publicznego.</a:t>
            </a:r>
          </a:p>
          <a:p>
            <a:pPr marL="0" indent="0" eaLnBrk="1" hangingPunct="1"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pl-PL" sz="2400" b="1" dirty="0"/>
              <a:t>  w drodze otwartych konkursów ofert, (powierzenie i wsparcie)</a:t>
            </a:r>
          </a:p>
          <a:p>
            <a:pPr marL="0" indent="0" eaLnBrk="1" hangingPunct="1"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pl-PL" sz="2400" b="1" dirty="0"/>
              <a:t>  z pominięciem otwartych konkursów ofert (tzw. tryb  uproszczony) – </a:t>
            </a:r>
            <a:r>
              <a:rPr lang="pl-PL" sz="2000" b="1" dirty="0"/>
              <a:t>(90 dni, 10 tys.)</a:t>
            </a:r>
          </a:p>
          <a:p>
            <a:pPr marL="0" indent="0">
              <a:buFont typeface="Arial" charset="0"/>
              <a:buNone/>
              <a:defRPr/>
            </a:pPr>
            <a:b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Corocznie samorząd ogłasza kilkadziesiąt otwartych konkursów ofert w następujących obszarach tematycznych</a:t>
            </a:r>
            <a:r>
              <a:rPr lang="pl-PL" sz="2400" b="1" dirty="0"/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pl-PL" sz="2400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pl-PL" sz="2400" b="1" dirty="0">
              <a:latin typeface="Arial" charset="0"/>
            </a:endParaRPr>
          </a:p>
          <a:p>
            <a:pPr marL="0" indent="0" eaLnBrk="1" hangingPunct="1">
              <a:lnSpc>
                <a:spcPct val="70000"/>
              </a:lnSpc>
              <a:buSzPct val="75000"/>
              <a:buFont typeface="Wingdings" pitchFamily="2" charset="2"/>
              <a:buNone/>
              <a:defRPr/>
            </a:pPr>
            <a:endParaRPr lang="pl-PL" sz="1300" dirty="0">
              <a:latin typeface="Arial" charset="0"/>
            </a:endParaRPr>
          </a:p>
        </p:txBody>
      </p:sp>
    </p:spTree>
  </p:cSld>
  <p:clrMapOvr>
    <a:masterClrMapping/>
  </p:clrMapOvr>
  <p:transition spd="med" advClick="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3" descr="podklad z herb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Podtytuł 4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6834187" cy="3095625"/>
          </a:xfrm>
        </p:spPr>
        <p:txBody>
          <a:bodyPr/>
          <a:lstStyle/>
          <a:p>
            <a:pPr algn="l">
              <a:lnSpc>
                <a:spcPct val="80000"/>
              </a:lnSpc>
            </a:pPr>
            <a:br>
              <a:rPr lang="pl-PL" sz="2400" dirty="0">
                <a:solidFill>
                  <a:schemeClr val="tx1"/>
                </a:solidFill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487268"/>
            <a:ext cx="612068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z="2000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Współpraca w 16 </a:t>
            </a:r>
            <a:r>
              <a:rPr lang="pl-PL" sz="2000" b="0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pl-PL" sz="2000" b="0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riorytetowych</a:t>
            </a:r>
            <a:r>
              <a:rPr kumimoji="0" lang="pl-PL" sz="2000" b="0" i="0" u="sng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0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obszarach zadań publicznych z czego 9 wsparcie finansowe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zadania z zakresu pomocy i integracji społecznej </a:t>
            </a:r>
            <a:endParaRPr kumimoji="0" lang="pl-PL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zadania z zakresu ochrony i promocji zdrowia </a:t>
            </a:r>
            <a:endParaRPr kumimoji="0" lang="pl-PL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zadania z zakresu profilaktyki uzależnień oraz HIV/AIDS </a:t>
            </a:r>
            <a:endParaRPr kumimoji="0" lang="pl-PL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działania na rzecz osób niepełnosprawnych </a:t>
            </a:r>
            <a:endParaRPr kumimoji="0" lang="pl-PL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zadania z zakresu edukacji, oświaty i wychowania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zadania z zakresu edukacji regionalnej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zadania z zakresu kultury, sztuki, ochrony dóbr kultury i dziedzictwa narodowego </a:t>
            </a:r>
            <a:endParaRPr kumimoji="0" lang="pl-PL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zadania z zakresu kultury fizycznej i sportu </a:t>
            </a:r>
            <a:endParaRPr kumimoji="0" lang="pl-PL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zadania z zakresu turystyki i krajoznawstwa </a:t>
            </a:r>
            <a:endParaRPr kumimoji="0" lang="pl-PL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zadania wspomagające rozwój miejskich i wiejskich wspólnot oraz społeczności lokalnych 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zadania z zakresu edukacji ekologicznej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działania z zakresu pielęgnowania tradycji narodowej 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działania na rzecz rozwoju społeczeństwa obywatelskiego </a:t>
            </a:r>
            <a:endParaRPr kumimoji="0" lang="pl-PL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działania na rzecz rozwoju ekonomii społecznej </a:t>
            </a:r>
          </a:p>
          <a:p>
            <a:pPr eaLnBrk="0" hangingPunct="0">
              <a:buFontTx/>
              <a:buChar char="•"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ekologii i ochrony zwierząt oraz ochrony dziedzictwa przyrodniczego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działania na rzecz wzmocnienia współpracy międzynarodowej organizacji pozarządowych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188913"/>
            <a:ext cx="9144000" cy="1125537"/>
          </a:xfrm>
        </p:spPr>
        <p:txBody>
          <a:bodyPr/>
          <a:lstStyle/>
          <a:p>
            <a:pPr eaLnBrk="1" hangingPunct="1"/>
            <a:r>
              <a:rPr lang="pl-PL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9 obszarów wsparcia finansowego - ok 7- 8 mln. zł.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748712" cy="5184775"/>
          </a:xfrm>
        </p:spPr>
        <p:txBody>
          <a:bodyPr/>
          <a:lstStyle/>
          <a:p>
            <a:r>
              <a:rPr lang="pl-PL" sz="2400" dirty="0"/>
              <a:t>pomocy społecznej;</a:t>
            </a:r>
          </a:p>
          <a:p>
            <a:r>
              <a:rPr lang="pl-PL" sz="2400" dirty="0" err="1"/>
              <a:t>ochrony</a:t>
            </a:r>
            <a:r>
              <a:rPr lang="pl-PL" sz="2400" dirty="0"/>
              <a:t> i promocji zdrowia;</a:t>
            </a:r>
          </a:p>
          <a:p>
            <a:r>
              <a:rPr lang="pl-PL" sz="2400" dirty="0"/>
              <a:t>rozwiązywania problemów alkoholowych, narkomanii;</a:t>
            </a:r>
          </a:p>
          <a:p>
            <a:r>
              <a:rPr lang="pl-PL" sz="2400" dirty="0"/>
              <a:t>działalności na rzecz osób niepełnoprawnych;</a:t>
            </a:r>
          </a:p>
          <a:p>
            <a:pPr lvl="0"/>
            <a:r>
              <a:rPr lang="pl-PL" sz="2400" dirty="0" err="1"/>
              <a:t>kultury</a:t>
            </a:r>
            <a:r>
              <a:rPr lang="pl-PL" sz="2400" dirty="0"/>
              <a:t>, sztuki, </a:t>
            </a:r>
            <a:r>
              <a:rPr lang="pl-PL" sz="2400" dirty="0" err="1"/>
              <a:t>ochrony</a:t>
            </a:r>
            <a:r>
              <a:rPr lang="pl-PL" sz="2400" dirty="0"/>
              <a:t> dóbr </a:t>
            </a:r>
            <a:r>
              <a:rPr lang="pl-PL" sz="2400" dirty="0" err="1"/>
              <a:t>kultury</a:t>
            </a:r>
            <a:r>
              <a:rPr lang="pl-PL" sz="2400" dirty="0"/>
              <a:t> i dziedzictwa narodowego;</a:t>
            </a:r>
          </a:p>
          <a:p>
            <a:pPr lvl="0"/>
            <a:r>
              <a:rPr lang="pl-PL" sz="2400" dirty="0"/>
              <a:t>upowszechniania </a:t>
            </a:r>
            <a:r>
              <a:rPr lang="pl-PL" sz="2400" dirty="0" err="1"/>
              <a:t>kultury</a:t>
            </a:r>
            <a:r>
              <a:rPr lang="pl-PL" sz="2400" dirty="0"/>
              <a:t> fizycznej i </a:t>
            </a:r>
            <a:r>
              <a:rPr lang="pl-PL" sz="2400" dirty="0" err="1"/>
              <a:t>sportu</a:t>
            </a:r>
            <a:r>
              <a:rPr lang="pl-PL" sz="2400" dirty="0"/>
              <a:t>;</a:t>
            </a:r>
          </a:p>
          <a:p>
            <a:pPr lvl="0"/>
            <a:r>
              <a:rPr lang="pl-PL" sz="2400" dirty="0"/>
              <a:t>turystyki i krajoznawstwa;</a:t>
            </a:r>
          </a:p>
          <a:p>
            <a:r>
              <a:rPr kumimoji="0" lang="pl-PL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ekologii i ochrony zwierząt oraz ochrony dziedzictwa przyrodniczego</a:t>
            </a:r>
            <a:endParaRPr lang="pl-PL" sz="2400" dirty="0">
              <a:solidFill>
                <a:srgbClr val="FF0000"/>
              </a:solidFill>
            </a:endParaRPr>
          </a:p>
          <a:p>
            <a:pPr lvl="0"/>
            <a:r>
              <a:rPr lang="pl-PL" sz="2400" dirty="0"/>
              <a:t>działalności na rzecz organizacji pozarządowych oraz podmiotów wymienionych   w art. 3 ust. 3, w zakresie określonym w </a:t>
            </a:r>
            <a:r>
              <a:rPr lang="pl-PL" sz="2400" dirty="0" err="1"/>
              <a:t>pkt</a:t>
            </a:r>
            <a:r>
              <a:rPr lang="pl-PL" sz="2400" dirty="0"/>
              <a:t> 1-32 ustawy o działalności pożytku publicznego i o wolontariacie.</a:t>
            </a:r>
          </a:p>
          <a:p>
            <a:pPr indent="0" eaLnBrk="1" hangingPunct="1">
              <a:buFont typeface="Arial" charset="0"/>
              <a:buNone/>
            </a:pPr>
            <a:endParaRPr lang="pl-PL" sz="2400" dirty="0"/>
          </a:p>
          <a:p>
            <a:pPr indent="0" eaLnBrk="1" hangingPunct="1">
              <a:spcBef>
                <a:spcPts val="25"/>
              </a:spcBef>
              <a:buFont typeface="Wingdings" pitchFamily="2" charset="2"/>
              <a:buNone/>
            </a:pPr>
            <a:endParaRPr lang="pl-PL" sz="2400" dirty="0">
              <a:cs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Motyw pakietu Offic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</TotalTime>
  <Words>3032</Words>
  <Application>Microsoft Office PowerPoint</Application>
  <PresentationFormat>Pokaz na ekranie (4:3)</PresentationFormat>
  <Paragraphs>286</Paragraphs>
  <Slides>28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Verdana</vt:lpstr>
      <vt:lpstr>Wingdings</vt:lpstr>
      <vt:lpstr>Motyw pakietu Office</vt:lpstr>
      <vt:lpstr> Finansowanie III sektora w województwie  kujawsko-pomorskim Możliwości pozyskania przez organizacje pozarządowe środków finansowych  w ramach otwartych  konkursów ofert ogłaszanych przez  Samorząd Województwa  Kujawsko-Pomorskiego </vt:lpstr>
      <vt:lpstr>Program współpracy samorządu województwa kujawsko-pomorskiego z organizacjami pozarządowymi na rok 2024 został przyjęty uchwałą  Sejmiku Województwa Kujawsko-Pomorskiego  Nr LXII/867/23 z dnia 23 października 2023 r.,   Wieloletni program współpracy samorządu województwa kujawsko-pomorskiego z organizacjami pozarządowymi na lata 2021-2025 przyjęty uchwałą   Nr XXXVIII/536/21 Sejmiku Województwa  Kujawsko-Pomorskiego z dnia 29 listopada 2021 r.</vt:lpstr>
      <vt:lpstr>Prezentacja programu PowerPoint</vt:lpstr>
      <vt:lpstr>Prezentacja programu PowerPoint</vt:lpstr>
      <vt:lpstr>Prezentacja programu PowerPoint</vt:lpstr>
      <vt:lpstr>Prezentacja programu PowerPoint</vt:lpstr>
      <vt:lpstr> Informacje ogólne  </vt:lpstr>
      <vt:lpstr>Prezentacja programu PowerPoint</vt:lpstr>
      <vt:lpstr>9 obszarów wsparcia finansowego - ok 7- 8 mln. zł.</vt:lpstr>
      <vt:lpstr>Pomoc społeczna </vt:lpstr>
      <vt:lpstr>Pomoc społeczna </vt:lpstr>
      <vt:lpstr>Pomoc społeczna </vt:lpstr>
      <vt:lpstr>Pomoc społeczna </vt:lpstr>
      <vt:lpstr>Pomoc społeczna </vt:lpstr>
      <vt:lpstr>Ochrona i promocja zdrowia</vt:lpstr>
      <vt:lpstr>Profilaktyka uzależnień </vt:lpstr>
      <vt:lpstr>Profilaktyka uzależnień </vt:lpstr>
      <vt:lpstr>Profilaktyka uzależnień </vt:lpstr>
      <vt:lpstr>Działania na rzecz osób niepełnosprawnych</vt:lpstr>
      <vt:lpstr>Działania na rzecz osób niepełnosprawnych</vt:lpstr>
      <vt:lpstr>Kultura, sztuka, ochrona dóbr kultury  i dziedzictwa narodowego</vt:lpstr>
      <vt:lpstr>Kultura fizyczna i sport      </vt:lpstr>
      <vt:lpstr>  Turystyka i krajoznawstwo</vt:lpstr>
      <vt:lpstr>Ekologia i ochrona zwierząt oraz ochrona  dziedzictwa przyrodniczego</vt:lpstr>
      <vt:lpstr> Rozwój społeczeństwa obywatelskiego </vt:lpstr>
      <vt:lpstr>Współpraca o charakterze pozafinansowym   Działania na rzecz trzeciego sektora realizowane przez  Biuro Współpracy   z Organizacjami Pozarządowymi i we współpracy z organizacjami pozarządowymi:  - Administrowanie strony internetowej  ngo.kujawsko-pomorskie.pl  działającej  w ramach portalu województwa, aktualizacja bazy organizacji pozarządowych oraz redagowanie i przesyłanie newslettera dla organizacji pozarządowych;  - realizacja Konkursu o nagrodę Marszałka Województwa pn. „Rodzynki z pozarządówki” – nagrodzenie dobrych praktyk – ogłoszenie XVII edycji – luty/marzec 2024 - pula na nagrody 40 tys.zł.;  - Coroczne Forum Organizacji  Pozarządowych Województwa Kujawsko-Pomorskiego – zadanie zlecone. Największa konferencja dla organizacji pozarządowych w województwie której corocznie udział bierze ponad 100 osób z różnych organizacji;  - bezpłatne doradztwo dla NGO z dziedziny prawa i rachunkowości – doradztwo odbywa cię cyklicznie w trybie comiesięcznym od lutego do połowy grudnia z przerwą wakacyjną. Z doradztwa mogą korzystać tak organizacje pozarządowe jak i grupy nieformalne bądź liderzy społeczni - na etapie tworzenia organizacji;  - Nieodpłatne użyczanie sal konferencyjnych i sprzętu multimedialnego oraz pomoc w rekrutacji uczestników projektów realizowanych przez Ngo-sy;  - bezpośrednie wsparcie merytoryczne w siedzibie biura oraz za pomocą innych możliwości komunikacji.  </vt:lpstr>
      <vt:lpstr>Biuro Współpracy z Organizacjami Pozarządowymi  w Urzędzie Marszałkowskim Województwa  Kujawsko-Pomorskiego w Toruniu</vt:lpstr>
      <vt:lpstr>   Dziękuję za uwagę</vt:lpstr>
    </vt:vector>
  </TitlesOfParts>
  <Company>DPZ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Pawły</dc:creator>
  <cp:lastModifiedBy>Ewa Kwiesielewicz-Szyszka</cp:lastModifiedBy>
  <cp:revision>314</cp:revision>
  <dcterms:created xsi:type="dcterms:W3CDTF">2008-06-02T15:33:14Z</dcterms:created>
  <dcterms:modified xsi:type="dcterms:W3CDTF">2023-12-04T12:50:14Z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TC011408341045</vt:lpwstr>
  </property>
</Properties>
</file>